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4"/>
  </p:notesMasterIdLst>
  <p:sldIdLst>
    <p:sldId id="338" r:id="rId5"/>
    <p:sldId id="418" r:id="rId6"/>
    <p:sldId id="339" r:id="rId7"/>
    <p:sldId id="419" r:id="rId8"/>
    <p:sldId id="420" r:id="rId9"/>
    <p:sldId id="421" r:id="rId10"/>
    <p:sldId id="422" r:id="rId11"/>
    <p:sldId id="423" r:id="rId12"/>
    <p:sldId id="403" r:id="rId13"/>
    <p:sldId id="402" r:id="rId14"/>
    <p:sldId id="404" r:id="rId15"/>
    <p:sldId id="407" r:id="rId16"/>
    <p:sldId id="409" r:id="rId17"/>
    <p:sldId id="410" r:id="rId18"/>
    <p:sldId id="408" r:id="rId19"/>
    <p:sldId id="347" r:id="rId20"/>
    <p:sldId id="413" r:id="rId21"/>
    <p:sldId id="414" r:id="rId22"/>
    <p:sldId id="42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4354" autoAdjust="0"/>
  </p:normalViewPr>
  <p:slideViewPr>
    <p:cSldViewPr snapToGrid="0">
      <p:cViewPr varScale="1">
        <p:scale>
          <a:sx n="107" d="100"/>
          <a:sy n="107" d="100"/>
        </p:scale>
        <p:origin x="13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4B9132-67DF-4E61-B189-D4495D079C10}" type="datetimeFigureOut">
              <a:rPr lang="en-US" smtClean="0"/>
              <a:t>6/23/23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0B48C-2C8E-484D-BC94-34C2F2B15894}" type="slidenum">
              <a:rPr lang="en-US" smtClean="0"/>
              <a:t>‹#›</a:t>
            </a:fld>
            <a:endParaRPr lang="en-US"/>
          </a:p>
        </p:txBody>
      </p:sp>
    </p:spTree>
    <p:extLst>
      <p:ext uri="{BB962C8B-B14F-4D97-AF65-F5344CB8AC3E}">
        <p14:creationId xmlns:p14="http://schemas.microsoft.com/office/powerpoint/2010/main" val="3011346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970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MN state OSHA plan – required to be same or greater than federal OSHA. This brings our penalties and fines up to fed level, and index them to inflation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080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535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Gas tax increase equivalent to 3 cents in first year</a:t>
            </a:r>
          </a:p>
          <a:p>
            <a:r>
              <a:rPr lang="en-US" dirty="0"/>
              <a:t>After first index, limited to about 1-1.5 cents</a:t>
            </a:r>
          </a:p>
          <a:p>
            <a:r>
              <a:rPr lang="en-US" dirty="0"/>
              <a:t>Can never decrease</a:t>
            </a:r>
          </a:p>
          <a:p>
            <a:r>
              <a:rPr lang="en-US" dirty="0"/>
              <a:t>By 2027, expected to be 5 cents </a:t>
            </a:r>
          </a:p>
          <a:p>
            <a:endParaRPr lang="en-US" dirty="0"/>
          </a:p>
          <a:p>
            <a:r>
              <a:rPr lang="en-US" dirty="0"/>
              <a:t>Delivery fee exemption - non food items; medical supplies, baby supplies </a:t>
            </a:r>
          </a:p>
          <a:p>
            <a:pPr>
              <a:spcBef>
                <a:spcPts val="0"/>
              </a:spcBef>
              <a:spcAft>
                <a:spcPts val="0"/>
              </a:spcAft>
            </a:pP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8549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expansion or new construction required to complete climate change mitigation and vehicle miles travelled mitigation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02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new health care mandate - open network for individuals with rare diseases (can go for treatment anywhere in country)</a:t>
            </a:r>
          </a:p>
          <a:p>
            <a:r>
              <a:rPr lang="en-US" dirty="0"/>
              <a:t>OOP = out of pocket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989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 justice area = poverty index, non English speaking, minority population. Federal definition.</a:t>
            </a:r>
          </a:p>
          <a:p>
            <a:endParaRPr lang="en-US" dirty="0"/>
          </a:p>
          <a:p>
            <a:r>
              <a:rPr lang="en-US" dirty="0"/>
              <a:t>Odor management – if 10 calls within 48 hours, and odor is “hurting the enjoyment of life” </a:t>
            </a:r>
          </a:p>
          <a:p>
            <a:endParaRPr lang="en-US" dirty="0"/>
          </a:p>
          <a:p>
            <a:r>
              <a:rPr lang="en-US" dirty="0"/>
              <a:t>Air toxics reporting  adds 5 more criteria to obtain permit. </a:t>
            </a:r>
          </a:p>
          <a:p>
            <a:endParaRPr lang="en-US" dirty="0"/>
          </a:p>
          <a:p>
            <a:r>
              <a:rPr lang="en-US" dirty="0"/>
              <a:t>Farmers, cities, golf courses affected by ground water appropriations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9787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products banned first – textiles for homes and businesses (drapery floor coverings, furnishings, bedding, towels, tablecloths), ski wax, cosmetics, dental floss, menstrual products, </a:t>
            </a:r>
          </a:p>
          <a:p>
            <a:endParaRPr lang="en-US" dirty="0"/>
          </a:p>
          <a:p>
            <a:r>
              <a:rPr lang="en-US" dirty="0"/>
              <a:t>ME is only other state with such aggressive approach – but they pushed their reporting date to 2026 and </a:t>
            </a:r>
            <a:r>
              <a:rPr lang="en-US" dirty="0" err="1"/>
              <a:t>est</a:t>
            </a:r>
            <a:r>
              <a:rPr lang="en-US" dirty="0"/>
              <a:t> stakeholder group to decide; complete ban by 2027</a:t>
            </a:r>
          </a:p>
          <a:p>
            <a:endParaRPr lang="en-US" dirty="0"/>
          </a:p>
          <a:p>
            <a:r>
              <a:rPr lang="en-US" dirty="0"/>
              <a:t>Possible federal pre-emption for national defense purposes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3941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7759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207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Split state graphic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030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52 billion for FY 24/25</a:t>
            </a:r>
          </a:p>
          <a:p>
            <a:r>
              <a:rPr lang="en-US" dirty="0"/>
              <a:t>59 billion for 26/27</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274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to graph instead of text </a:t>
            </a:r>
          </a:p>
          <a:p>
            <a:endParaRPr lang="en-US" dirty="0"/>
          </a:p>
          <a:p>
            <a:r>
              <a:rPr lang="en-US" dirty="0"/>
              <a:t>FY 22/23 budget was $52 billion.  Under</a:t>
            </a:r>
            <a:r>
              <a:rPr lang="en-US" baseline="0" dirty="0"/>
              <a:t> current law prior to 2023 session, the spending for FY 24/25 was projected to be $55.5 billion and for FY 26/27 was projected to be $59 billion – over 7% increase in spending.  That already included inflation in spending of $3 billion for FY 26/27.</a:t>
            </a:r>
          </a:p>
          <a:p>
            <a:endParaRPr lang="en-US" baseline="0" dirty="0"/>
          </a:p>
          <a:p>
            <a:r>
              <a:rPr lang="en-US" baseline="0" dirty="0"/>
              <a:t>All funds spending is not known yet. </a:t>
            </a:r>
          </a:p>
          <a:p>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233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635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970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Corporate tax inclusion of GILTI, </a:t>
            </a:r>
            <a:r>
              <a:rPr lang="en-US" sz="1800" dirty="0">
                <a:solidFill>
                  <a:srgbClr val="000000"/>
                </a:solidFill>
                <a:effectLst/>
                <a:latin typeface="Calibri" panose="020F0502020204030204" pitchFamily="34" charset="0"/>
                <a:ea typeface="Calibri" panose="020F0502020204030204" pitchFamily="34" charset="0"/>
              </a:rPr>
              <a:t>global intangible low-taxed income </a:t>
            </a:r>
            <a:r>
              <a:rPr lang="en-US" sz="1800" dirty="0">
                <a:effectLst/>
                <a:latin typeface="Calibri" panose="020F0502020204030204" pitchFamily="34" charset="0"/>
                <a:ea typeface="Calibri" panose="020F0502020204030204" pitchFamily="34" charset="0"/>
              </a:rPr>
              <a:t>that was part of the 2017 federal tax cuts and jobs act.  Effective tax year 2023.  MN will go beyond most states in taxing this income as only 20 states include GILTI and we will be at high end of states that do tax this at all – for example NY only taxes 5% of GILTI income.  MN will tax 50% of GILTI income – then apply MN corporate tax rate of 9.8%.  Litigation is very likely as MN will be taxing income that is not earned in MN.  </a:t>
            </a: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rPr>
              <a:t>Corporate dividends received deduction (DRD) is reduced from 80% in current law to 50% and 40% depending on ownership levels effective tax year 2023.  DRD is used to prevent triple taxation as it is a dividend paid by one company to another company.  </a:t>
            </a:r>
            <a:endParaRPr lang="en-US" sz="1800" dirty="0">
              <a:solidFill>
                <a:srgbClr val="000000"/>
              </a:solidFill>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rPr>
              <a:t>NOL - Limits the amount of operating loss a corporation can claim in a year from current law 80% to 70% effective tax year 2024</a:t>
            </a:r>
            <a:endParaRPr lang="en-US" sz="1800" dirty="0">
              <a:solidFill>
                <a:srgbClr val="000000"/>
              </a:solidFill>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rPr>
              <a:t>Net investment income tax adding additional 1% tax on top of 9.85% rate for incomes above $1 million for effective tax year 2024.  Net investment income includes interest, dividends, annuities, royalties, and other gains not derived from a trade or business and excludes gains from agricultural land sales. About 3,500 returns would be affected per year with average increase of $20,000.  Effective tax year 2024</a:t>
            </a:r>
            <a:endParaRPr lang="en-US" sz="1800" dirty="0">
              <a:solidFill>
                <a:srgbClr val="000000"/>
              </a:solidFill>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rPr>
              <a:t>Standard/itemized deduction phase-out is accelerated for taxpayers in 4</a:t>
            </a:r>
            <a:r>
              <a:rPr lang="en-US" sz="1800" baseline="30000" dirty="0">
                <a:solidFill>
                  <a:srgbClr val="000000"/>
                </a:solidFill>
                <a:effectLst/>
                <a:latin typeface="Calibri" panose="020F0502020204030204" pitchFamily="34" charset="0"/>
                <a:ea typeface="Calibri" panose="020F0502020204030204" pitchFamily="34" charset="0"/>
              </a:rPr>
              <a:t>th</a:t>
            </a:r>
            <a:r>
              <a:rPr lang="en-US" sz="1800" dirty="0">
                <a:solidFill>
                  <a:srgbClr val="000000"/>
                </a:solidFill>
                <a:effectLst/>
                <a:latin typeface="Calibri" panose="020F0502020204030204" pitchFamily="34" charset="0"/>
                <a:ea typeface="Calibri" panose="020F0502020204030204" pitchFamily="34" charset="0"/>
              </a:rPr>
              <a:t> tier rate effective (incomes over $300,000) for tax year 2023.  An estimated 116,300 returns would have an average increase in tax of $1,494 per return. About 20,800 returns are over the $1 million threshold. </a:t>
            </a:r>
            <a:endParaRPr lang="en-US" sz="1800" dirty="0">
              <a:solidFill>
                <a:srgbClr val="000000"/>
              </a:solidFill>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6273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Walz checks- </a:t>
            </a:r>
            <a:r>
              <a:rPr lang="en-US" b="0" i="0" dirty="0">
                <a:solidFill>
                  <a:srgbClr val="000000"/>
                </a:solidFill>
                <a:effectLst/>
                <a:latin typeface="Open Sans" panose="020B0606030504020204" pitchFamily="34" charset="0"/>
              </a:rPr>
              <a:t>$1,000 checks for single filers with incomes under $75,000 </a:t>
            </a:r>
          </a:p>
          <a:p>
            <a:r>
              <a:rPr lang="en-US" b="0" i="0" dirty="0">
                <a:solidFill>
                  <a:srgbClr val="000000"/>
                </a:solidFill>
                <a:effectLst/>
                <a:latin typeface="Open Sans" panose="020B0606030504020204" pitchFamily="34" charset="0"/>
              </a:rPr>
              <a:t>$2,000 for married filers making under $150,000. </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71F9E-F6A3-854D-9564-B08B43861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0994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0" y="0"/>
            <a:ext cx="12192000" cy="243068"/>
          </a:xfrm>
          <a:prstGeom prst="rect">
            <a:avLst/>
          </a:prstGeom>
          <a:solidFill>
            <a:srgbClr val="18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p:cNvSpPr/>
          <p:nvPr userDrawn="1"/>
        </p:nvSpPr>
        <p:spPr>
          <a:xfrm>
            <a:off x="0" y="6614932"/>
            <a:ext cx="12192000" cy="243068"/>
          </a:xfrm>
          <a:prstGeom prst="rect">
            <a:avLst/>
          </a:prstGeom>
          <a:solidFill>
            <a:srgbClr val="CA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52664" y="5590666"/>
            <a:ext cx="462346" cy="4572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4718" y="5590666"/>
            <a:ext cx="459416" cy="45720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33842" y="5588568"/>
            <a:ext cx="460917" cy="457200"/>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22900" y="5588568"/>
            <a:ext cx="455083" cy="457200"/>
          </a:xfrm>
          <a:prstGeom prst="rect">
            <a:avLst/>
          </a:prstGeom>
        </p:spPr>
      </p:pic>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73185" y="1010124"/>
            <a:ext cx="4245629" cy="4245629"/>
          </a:xfrm>
          <a:prstGeom prst="rect">
            <a:avLst/>
          </a:prstGeom>
        </p:spPr>
      </p:pic>
    </p:spTree>
    <p:extLst>
      <p:ext uri="{BB962C8B-B14F-4D97-AF65-F5344CB8AC3E}">
        <p14:creationId xmlns:p14="http://schemas.microsoft.com/office/powerpoint/2010/main" val="156390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apitol">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1" y="657569"/>
            <a:ext cx="7866927" cy="1718074"/>
          </a:xfrm>
        </p:spPr>
        <p:txBody>
          <a:bodyPr anchor="b"/>
          <a:lstStyle>
            <a:lvl1pPr algn="l">
              <a:lnSpc>
                <a:spcPct val="80000"/>
              </a:lnSpc>
              <a:defRPr sz="5400"/>
            </a:lvl1pPr>
          </a:lstStyle>
          <a:p>
            <a:r>
              <a:rPr lang="en-US" dirty="0"/>
              <a:t>Click to edit Master title style</a:t>
            </a:r>
          </a:p>
        </p:txBody>
      </p:sp>
      <p:sp>
        <p:nvSpPr>
          <p:cNvPr id="3" name="Subtitle 2"/>
          <p:cNvSpPr>
            <a:spLocks noGrp="1"/>
          </p:cNvSpPr>
          <p:nvPr>
            <p:ph type="subTitle" idx="1"/>
          </p:nvPr>
        </p:nvSpPr>
        <p:spPr>
          <a:xfrm>
            <a:off x="962759" y="2464888"/>
            <a:ext cx="7818567" cy="2222859"/>
          </a:xfrm>
        </p:spPr>
        <p:txBody>
          <a:bodyPr>
            <a:normAutofit/>
          </a:bodyP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Round Same Side Corner Rectangle 5"/>
          <p:cNvSpPr/>
          <p:nvPr userDrawn="1"/>
        </p:nvSpPr>
        <p:spPr>
          <a:xfrm flipV="1">
            <a:off x="-1" y="5216376"/>
            <a:ext cx="1921791" cy="1641624"/>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0355" y="5364429"/>
            <a:ext cx="1345518" cy="1345518"/>
          </a:xfrm>
          <a:prstGeom prst="rect">
            <a:avLst/>
          </a:prstGeom>
        </p:spPr>
      </p:pic>
    </p:spTree>
    <p:extLst>
      <p:ext uri="{BB962C8B-B14F-4D97-AF65-F5344CB8AC3E}">
        <p14:creationId xmlns:p14="http://schemas.microsoft.com/office/powerpoint/2010/main" val="26416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nection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ctrTitle"/>
          </p:nvPr>
        </p:nvSpPr>
        <p:spPr>
          <a:xfrm>
            <a:off x="914401" y="657569"/>
            <a:ext cx="7866927" cy="1718074"/>
          </a:xfrm>
        </p:spPr>
        <p:txBody>
          <a:bodyPr anchor="b"/>
          <a:lstStyle>
            <a:lvl1pPr algn="l">
              <a:lnSpc>
                <a:spcPct val="80000"/>
              </a:lnSpc>
              <a:defRPr sz="5400"/>
            </a:lvl1pPr>
          </a:lstStyle>
          <a:p>
            <a:r>
              <a:rPr lang="en-US" dirty="0"/>
              <a:t>Click to edit Master title style</a:t>
            </a:r>
          </a:p>
        </p:txBody>
      </p:sp>
      <p:sp>
        <p:nvSpPr>
          <p:cNvPr id="6" name="Subtitle 2"/>
          <p:cNvSpPr>
            <a:spLocks noGrp="1"/>
          </p:cNvSpPr>
          <p:nvPr>
            <p:ph type="subTitle" idx="1"/>
          </p:nvPr>
        </p:nvSpPr>
        <p:spPr>
          <a:xfrm>
            <a:off x="962759" y="2464888"/>
            <a:ext cx="7818567" cy="2222859"/>
          </a:xfrm>
        </p:spPr>
        <p:txBody>
          <a:bodyPr>
            <a:normAutofit/>
          </a:bodyP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ound Same Side Corner Rectangle 5"/>
          <p:cNvSpPr/>
          <p:nvPr userDrawn="1"/>
        </p:nvSpPr>
        <p:spPr>
          <a:xfrm flipV="1">
            <a:off x="-1" y="5216376"/>
            <a:ext cx="1921791" cy="1641624"/>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0355" y="5364429"/>
            <a:ext cx="1345518" cy="1345518"/>
          </a:xfrm>
          <a:prstGeom prst="rect">
            <a:avLst/>
          </a:prstGeom>
        </p:spPr>
      </p:pic>
    </p:spTree>
    <p:extLst>
      <p:ext uri="{BB962C8B-B14F-4D97-AF65-F5344CB8AC3E}">
        <p14:creationId xmlns:p14="http://schemas.microsoft.com/office/powerpoint/2010/main" val="2437086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owth">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ctrTitle"/>
          </p:nvPr>
        </p:nvSpPr>
        <p:spPr>
          <a:xfrm>
            <a:off x="914401" y="657569"/>
            <a:ext cx="7866927" cy="1718074"/>
          </a:xfrm>
        </p:spPr>
        <p:txBody>
          <a:bodyPr anchor="b"/>
          <a:lstStyle>
            <a:lvl1pPr algn="l">
              <a:lnSpc>
                <a:spcPct val="80000"/>
              </a:lnSpc>
              <a:defRPr sz="5400"/>
            </a:lvl1pPr>
          </a:lstStyle>
          <a:p>
            <a:r>
              <a:rPr lang="en-US" dirty="0"/>
              <a:t>Click to edit Master title style</a:t>
            </a:r>
          </a:p>
        </p:txBody>
      </p:sp>
      <p:sp>
        <p:nvSpPr>
          <p:cNvPr id="6" name="Subtitle 2"/>
          <p:cNvSpPr>
            <a:spLocks noGrp="1"/>
          </p:cNvSpPr>
          <p:nvPr>
            <p:ph type="subTitle" idx="1"/>
          </p:nvPr>
        </p:nvSpPr>
        <p:spPr>
          <a:xfrm>
            <a:off x="962759" y="2464888"/>
            <a:ext cx="7818567" cy="2222859"/>
          </a:xfrm>
        </p:spPr>
        <p:txBody>
          <a:bodyPr>
            <a:normAutofit/>
          </a:bodyP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Round Same Side Corner Rectangle 5"/>
          <p:cNvSpPr/>
          <p:nvPr userDrawn="1"/>
        </p:nvSpPr>
        <p:spPr>
          <a:xfrm flipV="1">
            <a:off x="-1" y="5216376"/>
            <a:ext cx="1921791" cy="1641624"/>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0355" y="5364429"/>
            <a:ext cx="1345518" cy="1345518"/>
          </a:xfrm>
          <a:prstGeom prst="rect">
            <a:avLst/>
          </a:prstGeom>
        </p:spPr>
      </p:pic>
    </p:spTree>
    <p:extLst>
      <p:ext uri="{BB962C8B-B14F-4D97-AF65-F5344CB8AC3E}">
        <p14:creationId xmlns:p14="http://schemas.microsoft.com/office/powerpoint/2010/main" val="121731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57A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2" name="Picture 11"/>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rot="21170193">
            <a:off x="191231" y="-432897"/>
            <a:ext cx="11500887" cy="9681641"/>
          </a:xfrm>
          <a:prstGeom prst="rect">
            <a:avLst/>
          </a:prstGeom>
        </p:spPr>
      </p:pic>
      <p:sp>
        <p:nvSpPr>
          <p:cNvPr id="2" name="Title 1"/>
          <p:cNvSpPr>
            <a:spLocks noGrp="1"/>
          </p:cNvSpPr>
          <p:nvPr>
            <p:ph type="title"/>
          </p:nvPr>
        </p:nvSpPr>
        <p:spPr>
          <a:xfrm>
            <a:off x="2020185" y="1782504"/>
            <a:ext cx="9060647" cy="1807701"/>
          </a:xfrm>
        </p:spPr>
        <p:txBody>
          <a:bodyPr anchor="b"/>
          <a:lstStyle>
            <a:lvl1pPr>
              <a:lnSpc>
                <a:spcPct val="80000"/>
              </a:lnSpc>
              <a:defRPr sz="48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2006638" y="3657833"/>
            <a:ext cx="9199543" cy="1500187"/>
          </a:xfrm>
        </p:spPr>
        <p:txBody>
          <a:bodyPr/>
          <a:lstStyle>
            <a:lvl1pPr marL="0" indent="0">
              <a:buNone/>
              <a:defRPr sz="2400" cap="all" baseline="0">
                <a:solidFill>
                  <a:srgbClr val="CAC8C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9" name="Picture 8"/>
          <p:cNvPicPr>
            <a:picLocks noChangeAspect="1"/>
          </p:cNvPicPr>
          <p:nvPr userDrawn="1"/>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0" y="-6016562"/>
            <a:ext cx="467335" cy="13159042"/>
          </a:xfrm>
          <a:prstGeom prst="rect">
            <a:avLst/>
          </a:prstGeom>
        </p:spPr>
      </p:pic>
      <p:sp>
        <p:nvSpPr>
          <p:cNvPr id="4" name="AutoShape 24" descr="Image result for linkedin icon white round"/>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ound Same Side Corner Rectangle 5"/>
          <p:cNvSpPr/>
          <p:nvPr userDrawn="1"/>
        </p:nvSpPr>
        <p:spPr>
          <a:xfrm flipH="1" flipV="1">
            <a:off x="10299651" y="5225648"/>
            <a:ext cx="1921791" cy="1641624"/>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37431" y="5401602"/>
            <a:ext cx="1286802" cy="1286802"/>
          </a:xfrm>
          <a:prstGeom prst="rect">
            <a:avLst/>
          </a:prstGeom>
        </p:spPr>
      </p:pic>
    </p:spTree>
    <p:extLst>
      <p:ext uri="{BB962C8B-B14F-4D97-AF65-F5344CB8AC3E}">
        <p14:creationId xmlns:p14="http://schemas.microsoft.com/office/powerpoint/2010/main" val="162378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66221"/>
            <a:ext cx="10515600" cy="1041721"/>
          </a:xfrm>
        </p:spPr>
        <p:txBody>
          <a:bodyPr/>
          <a:lstStyle>
            <a:lvl1pPr>
              <a:lnSpc>
                <a:spcPct val="80000"/>
              </a:lnSpc>
              <a:defRPr sz="3200"/>
            </a:lvl1pPr>
          </a:lstStyle>
          <a:p>
            <a:r>
              <a:rPr lang="en-US" dirty="0"/>
              <a:t>Click to edit Master title style</a:t>
            </a:r>
          </a:p>
        </p:txBody>
      </p:sp>
      <p:sp>
        <p:nvSpPr>
          <p:cNvPr id="3" name="Content Placeholder 2"/>
          <p:cNvSpPr>
            <a:spLocks noGrp="1"/>
          </p:cNvSpPr>
          <p:nvPr>
            <p:ph idx="1"/>
          </p:nvPr>
        </p:nvSpPr>
        <p:spPr>
          <a:xfrm>
            <a:off x="838200" y="1701479"/>
            <a:ext cx="10515600" cy="4282632"/>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11550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9157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lvl1pPr algn="l" defTabSz="914400" rtl="0" eaLnBrk="1" fontAlgn="b" latinLnBrk="0" hangingPunct="1">
        <a:lnSpc>
          <a:spcPct val="90000"/>
        </a:lnSpc>
        <a:spcBef>
          <a:spcPct val="0"/>
        </a:spcBef>
        <a:buNone/>
        <a:defRPr sz="4000" kern="1200" cap="all" baseline="0">
          <a:solidFill>
            <a:srgbClr val="57A5BA"/>
          </a:solidFill>
          <a:latin typeface="+mj-lt"/>
          <a:ea typeface="+mj-ea"/>
          <a:cs typeface="+mj-cs"/>
        </a:defRPr>
      </a:lvl1pPr>
    </p:titleStyle>
    <p:bodyStyle>
      <a:lvl1pPr marL="0" indent="-228600" algn="l" defTabSz="914400" rtl="0" eaLnBrk="1" latinLnBrk="0" hangingPunct="1">
        <a:lnSpc>
          <a:spcPct val="90000"/>
        </a:lnSpc>
        <a:spcBef>
          <a:spcPts val="1600"/>
        </a:spcBef>
        <a:buFont typeface="Arial" panose="020B0604020202020204" pitchFamily="34" charset="0"/>
        <a:buChar char="•"/>
        <a:defRPr sz="2400" kern="1200">
          <a:solidFill>
            <a:schemeClr val="bg1">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DF242-5FB3-0F94-19D4-F047CD287CF8}"/>
              </a:ext>
            </a:extLst>
          </p:cNvPr>
          <p:cNvSpPr>
            <a:spLocks noGrp="1"/>
          </p:cNvSpPr>
          <p:nvPr>
            <p:ph type="ctrTitle"/>
          </p:nvPr>
        </p:nvSpPr>
        <p:spPr/>
        <p:txBody>
          <a:bodyPr/>
          <a:lstStyle/>
          <a:p>
            <a:r>
              <a:rPr lang="en-US" b="1" dirty="0">
                <a:latin typeface="Gotham Black" pitchFamily="50" charset="0"/>
              </a:rPr>
              <a:t>2023 legislative session</a:t>
            </a:r>
          </a:p>
        </p:txBody>
      </p:sp>
      <p:sp>
        <p:nvSpPr>
          <p:cNvPr id="3" name="Subtitle 2">
            <a:extLst>
              <a:ext uri="{FF2B5EF4-FFF2-40B4-BE49-F238E27FC236}">
                <a16:creationId xmlns:a16="http://schemas.microsoft.com/office/drawing/2014/main" id="{D60C074E-F98A-A682-4F25-8BD730ED4EC5}"/>
              </a:ext>
            </a:extLst>
          </p:cNvPr>
          <p:cNvSpPr>
            <a:spLocks noGrp="1"/>
          </p:cNvSpPr>
          <p:nvPr>
            <p:ph type="subTitle" idx="1"/>
          </p:nvPr>
        </p:nvSpPr>
        <p:spPr/>
        <p:txBody>
          <a:bodyPr/>
          <a:lstStyle/>
          <a:p>
            <a:r>
              <a:rPr lang="en-US" dirty="0"/>
              <a:t>Laura Bordelon</a:t>
            </a:r>
          </a:p>
          <a:p>
            <a:r>
              <a:rPr lang="en-US" dirty="0"/>
              <a:t>Minnesota Chamber of Commerce  </a:t>
            </a:r>
          </a:p>
        </p:txBody>
      </p:sp>
    </p:spTree>
    <p:extLst>
      <p:ext uri="{BB962C8B-B14F-4D97-AF65-F5344CB8AC3E}">
        <p14:creationId xmlns:p14="http://schemas.microsoft.com/office/powerpoint/2010/main" val="420478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520190"/>
          </a:xfrm>
          <a:prstGeom prst="rect">
            <a:avLst/>
          </a:prstGeom>
          <a:solidFill>
            <a:srgbClr val="18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latin typeface="Gotham Black" panose="02000603040000020004" pitchFamily="2" charset="0"/>
              </a:rPr>
              <a:t>2023 legislative session</a:t>
            </a:r>
            <a:endParaRPr lang="en-US" dirty="0"/>
          </a:p>
        </p:txBody>
      </p:sp>
      <p:sp>
        <p:nvSpPr>
          <p:cNvPr id="3" name="Content Placeholder 2"/>
          <p:cNvSpPr>
            <a:spLocks noGrp="1"/>
          </p:cNvSpPr>
          <p:nvPr>
            <p:ph idx="1"/>
          </p:nvPr>
        </p:nvSpPr>
        <p:spPr>
          <a:xfrm>
            <a:off x="838200" y="1786411"/>
            <a:ext cx="10515600" cy="4415981"/>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300" b="0" i="0" u="none" strike="noStrike" kern="1200" cap="none" spc="0" normalizeH="0" baseline="0" noProof="0" dirty="0">
              <a:ln>
                <a:noFill/>
              </a:ln>
              <a:solidFill>
                <a:srgbClr val="182752"/>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300" b="1" i="0" u="none" strike="noStrike" kern="1200" cap="none" spc="0" normalizeH="0" baseline="0" noProof="0" dirty="0">
                <a:ln>
                  <a:noFill/>
                </a:ln>
                <a:solidFill>
                  <a:srgbClr val="182752"/>
                </a:solidFill>
                <a:effectLst/>
                <a:uLnTx/>
                <a:uFillTx/>
                <a:latin typeface="Calibri" panose="020F0502020204030204"/>
                <a:ea typeface="+mn-ea"/>
                <a:cs typeface="+mn-cs"/>
              </a:rPr>
              <a:t>Tax rebates and credits (relief?)</a:t>
            </a:r>
            <a:endParaRPr kumimoji="0" lang="en-US" sz="2300" b="0" i="0" u="none" strike="noStrike" kern="1200" cap="none" spc="0" normalizeH="0" baseline="0" noProof="0" dirty="0">
              <a:ln>
                <a:noFill/>
              </a:ln>
              <a:solidFill>
                <a:srgbClr val="182752"/>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rgbClr val="182752"/>
                </a:solidFill>
                <a:effectLst/>
                <a:uLnTx/>
                <a:uFillTx/>
                <a:latin typeface="Calibri" panose="020F0502020204030204"/>
                <a:ea typeface="+mn-ea"/>
                <a:cs typeface="+mn-cs"/>
              </a:rPr>
              <a:t>$1.13 billion one-time rebate check tax = $260 single, $260 dependent ($75,000 income)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rgbClr val="182752"/>
                </a:solidFill>
                <a:effectLst/>
                <a:uLnTx/>
                <a:uFillTx/>
                <a:latin typeface="Calibri" panose="020F0502020204030204"/>
                <a:ea typeface="+mn-ea"/>
                <a:cs typeface="+mn-cs"/>
              </a:rPr>
              <a:t>$893 million child tax credit $1,750 per child, phase-out at $35,000</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rgbClr val="182752"/>
                </a:solidFill>
                <a:effectLst/>
                <a:uLnTx/>
                <a:uFillTx/>
                <a:latin typeface="Calibri" panose="020F0502020204030204"/>
                <a:ea typeface="+mn-ea"/>
                <a:cs typeface="+mn-cs"/>
              </a:rPr>
              <a:t>$496 million partial social security exemption – $100K full, phase-out at $140K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rgbClr val="182752"/>
                </a:solidFill>
                <a:effectLst/>
                <a:uLnTx/>
                <a:uFillTx/>
                <a:latin typeface="Calibri" panose="020F0502020204030204"/>
                <a:ea typeface="+mn-ea"/>
                <a:cs typeface="+mn-cs"/>
              </a:rPr>
              <a:t>$970 million increased spending/local government aid/property refund programs </a:t>
            </a:r>
          </a:p>
          <a:p>
            <a:pPr marL="342900" indent="-342900">
              <a:lnSpc>
                <a:spcPct val="150000"/>
              </a:lnSpc>
              <a:spcBef>
                <a:spcPts val="0"/>
              </a:spcBef>
            </a:pPr>
            <a:endParaRPr lang="en-US" sz="2000" b="1" dirty="0">
              <a:solidFill>
                <a:srgbClr val="C00000"/>
              </a:solidFill>
            </a:endParaRPr>
          </a:p>
        </p:txBody>
      </p:sp>
    </p:spTree>
    <p:extLst>
      <p:ext uri="{BB962C8B-B14F-4D97-AF65-F5344CB8AC3E}">
        <p14:creationId xmlns:p14="http://schemas.microsoft.com/office/powerpoint/2010/main" val="4285661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520190"/>
          </a:xfrm>
          <a:prstGeom prst="rect">
            <a:avLst/>
          </a:prstGeom>
          <a:solidFill>
            <a:srgbClr val="18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latin typeface="Gotham Black" panose="02000603040000020004" pitchFamily="2" charset="0"/>
              </a:rPr>
              <a:t>2023 legislative session</a:t>
            </a:r>
            <a:endParaRPr lang="en-US" dirty="0"/>
          </a:p>
        </p:txBody>
      </p:sp>
      <p:sp>
        <p:nvSpPr>
          <p:cNvPr id="3" name="Content Placeholder 2"/>
          <p:cNvSpPr>
            <a:spLocks noGrp="1"/>
          </p:cNvSpPr>
          <p:nvPr>
            <p:ph idx="1"/>
          </p:nvPr>
        </p:nvSpPr>
        <p:spPr>
          <a:xfrm>
            <a:off x="837126" y="2139351"/>
            <a:ext cx="10348174" cy="4318600"/>
          </a:xfrm>
        </p:spPr>
        <p:txBody>
          <a:bodyPr>
            <a:noAutofit/>
          </a:bodyPr>
          <a:lstStyle/>
          <a:p>
            <a:pPr marR="0" indent="0">
              <a:spcBef>
                <a:spcPts val="0"/>
              </a:spcBef>
              <a:spcAft>
                <a:spcPts val="0"/>
              </a:spcAft>
              <a:buNone/>
            </a:pPr>
            <a:r>
              <a:rPr lang="en-US" sz="2300" b="1" u="sng" dirty="0">
                <a:solidFill>
                  <a:srgbClr val="002060"/>
                </a:solidFill>
                <a:effectLst/>
                <a:latin typeface="Calibri" panose="020F0502020204030204" pitchFamily="34" charset="0"/>
                <a:ea typeface="Calibri" panose="020F0502020204030204" pitchFamily="34" charset="0"/>
              </a:rPr>
              <a:t>Big mandates and changes </a:t>
            </a:r>
            <a:endParaRPr lang="en-US" sz="23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23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Earned sick and safe time  = up to 2 weeks; fully paid through employer mandate. </a:t>
            </a:r>
            <a:r>
              <a:rPr lang="en-US" sz="23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Begins Jan 1, 2024</a:t>
            </a:r>
            <a:endParaRPr lang="en-US" sz="23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3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Paid family and medical leave  = 12 weeks + 12 weeks, capped at 20 weeks; partially paid through state run system; 0.7 percent payroll tax.</a:t>
            </a:r>
            <a:r>
              <a:rPr lang="en-US" sz="2300" dirty="0">
                <a:solidFill>
                  <a:srgbClr val="57A5BA"/>
                </a:solidFill>
                <a:effectLst/>
                <a:latin typeface="Calibri" panose="020F0502020204030204" pitchFamily="34" charset="0"/>
                <a:ea typeface="Calibri" panose="020F0502020204030204" pitchFamily="34" charset="0"/>
                <a:cs typeface="Times New Roman" panose="02020603050405020304" pitchFamily="18" charset="0"/>
              </a:rPr>
              <a:t> </a:t>
            </a:r>
            <a:r>
              <a:rPr lang="en-US" sz="2300" dirty="0">
                <a:solidFill>
                  <a:srgbClr val="57A5BA"/>
                </a:solidFill>
                <a:latin typeface="Calibri" panose="020F0502020204030204" pitchFamily="34" charset="0"/>
                <a:ea typeface="Calibri" panose="020F0502020204030204" pitchFamily="34" charset="0"/>
                <a:cs typeface="Times New Roman" panose="02020603050405020304" pitchFamily="18" charset="0"/>
              </a:rPr>
              <a:t> </a:t>
            </a:r>
            <a:r>
              <a:rPr lang="en-US" sz="23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B</a:t>
            </a:r>
            <a:r>
              <a:rPr lang="en-US" sz="23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egins Jan 1, 2026</a:t>
            </a:r>
            <a:endParaRPr lang="en-US" sz="23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3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Pregnancy, nursing mothers’ accommodations, unpaid leave updates – no exemptions, no small business protections. </a:t>
            </a:r>
            <a:r>
              <a:rPr lang="en-US" sz="23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Begins July 1</a:t>
            </a:r>
            <a:endParaRPr lang="en-US" sz="23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3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Complete ban on non-competes and restrictive franchise agreements. </a:t>
            </a:r>
            <a:r>
              <a:rPr lang="en-US" sz="23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Begins July 1 and immediately for restrictive franchise agreements</a:t>
            </a:r>
            <a:endParaRPr lang="en-US" sz="23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tabLst>
                <a:tab pos="457200" algn="l"/>
              </a:tabLst>
            </a:pPr>
            <a:r>
              <a:rPr lang="en-US" sz="23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Regulatory fines and penalties significantly increased and indexed for inflation (federal OSHA conformity). </a:t>
            </a:r>
            <a:r>
              <a:rPr lang="en-US" sz="23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Begins September 1</a:t>
            </a:r>
            <a:endParaRPr lang="en-US" sz="23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endParaRPr lang="en-US"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spcBef>
                <a:spcPts val="0"/>
              </a:spcBef>
            </a:pPr>
            <a:endParaRPr lang="en-US" sz="2400" dirty="0">
              <a:solidFill>
                <a:srgbClr val="182752"/>
              </a:solidFill>
            </a:endParaRPr>
          </a:p>
        </p:txBody>
      </p:sp>
      <p:sp>
        <p:nvSpPr>
          <p:cNvPr id="5" name="TextBox 4"/>
          <p:cNvSpPr txBox="1"/>
          <p:nvPr/>
        </p:nvSpPr>
        <p:spPr>
          <a:xfrm>
            <a:off x="837126" y="1494023"/>
            <a:ext cx="10180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WORKPLACE MANDATES </a:t>
            </a:r>
          </a:p>
        </p:txBody>
      </p:sp>
    </p:spTree>
    <p:extLst>
      <p:ext uri="{BB962C8B-B14F-4D97-AF65-F5344CB8AC3E}">
        <p14:creationId xmlns:p14="http://schemas.microsoft.com/office/powerpoint/2010/main" val="4061335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520190"/>
          </a:xfrm>
          <a:prstGeom prst="rect">
            <a:avLst/>
          </a:prstGeom>
          <a:solidFill>
            <a:srgbClr val="18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latin typeface="Gotham Black" panose="02000603040000020004" pitchFamily="2" charset="0"/>
              </a:rPr>
              <a:t>2023 legislative session</a:t>
            </a:r>
            <a:endParaRPr lang="en-US" dirty="0"/>
          </a:p>
        </p:txBody>
      </p:sp>
      <p:sp>
        <p:nvSpPr>
          <p:cNvPr id="3" name="Content Placeholder 2"/>
          <p:cNvSpPr>
            <a:spLocks noGrp="1"/>
          </p:cNvSpPr>
          <p:nvPr>
            <p:ph idx="1"/>
          </p:nvPr>
        </p:nvSpPr>
        <p:spPr>
          <a:xfrm>
            <a:off x="838199" y="2104965"/>
            <a:ext cx="10347101" cy="4352986"/>
          </a:xfrm>
        </p:spPr>
        <p:txBody>
          <a:bodyPr>
            <a:noAutofit/>
          </a:bodyPr>
          <a:lstStyle/>
          <a:p>
            <a:pPr marR="0" indent="0">
              <a:spcBef>
                <a:spcPts val="0"/>
              </a:spcBef>
              <a:spcAft>
                <a:spcPts val="0"/>
              </a:spcAft>
              <a:buNone/>
            </a:pPr>
            <a:r>
              <a:rPr lang="en-US" sz="2300" b="1" u="sng" dirty="0">
                <a:solidFill>
                  <a:srgbClr val="002060"/>
                </a:solidFill>
                <a:effectLst/>
                <a:latin typeface="Calibri" panose="020F0502020204030204" pitchFamily="34" charset="0"/>
                <a:ea typeface="Calibri" panose="020F0502020204030204" pitchFamily="34" charset="0"/>
              </a:rPr>
              <a:t>Marijuana legalization </a:t>
            </a:r>
            <a:endParaRPr lang="en-US" sz="2300" dirty="0">
              <a:solidFill>
                <a:srgbClr val="002060"/>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sz="2300" dirty="0">
              <a:solidFill>
                <a:srgbClr val="00206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300" dirty="0">
                <a:solidFill>
                  <a:srgbClr val="002060"/>
                </a:solidFill>
                <a:effectLst/>
                <a:latin typeface="Calibri" panose="020F0502020204030204" pitchFamily="34" charset="0"/>
                <a:ea typeface="Calibri" panose="020F0502020204030204" pitchFamily="34" charset="0"/>
              </a:rPr>
              <a:t>Legalized recreational use of marijuana</a:t>
            </a:r>
            <a:r>
              <a:rPr lang="en-US" sz="2300" dirty="0">
                <a:solidFill>
                  <a:srgbClr val="002060"/>
                </a:solidFill>
                <a:latin typeface="Calibri" panose="020F0502020204030204" pitchFamily="34" charset="0"/>
                <a:ea typeface="Calibri" panose="020F0502020204030204" pitchFamily="34" charset="0"/>
              </a:rPr>
              <a:t>; </a:t>
            </a:r>
            <a:r>
              <a:rPr lang="en-US" sz="2300" b="1" dirty="0">
                <a:solidFill>
                  <a:srgbClr val="00B0F0"/>
                </a:solidFill>
                <a:latin typeface="Calibri" panose="020F0502020204030204" pitchFamily="34" charset="0"/>
                <a:ea typeface="Calibri" panose="020F0502020204030204" pitchFamily="34" charset="0"/>
              </a:rPr>
              <a:t>Begins </a:t>
            </a:r>
            <a:r>
              <a:rPr lang="en-US" sz="2300" b="1" dirty="0">
                <a:solidFill>
                  <a:srgbClr val="00B0F0"/>
                </a:solidFill>
                <a:effectLst/>
                <a:latin typeface="Calibri" panose="020F0502020204030204" pitchFamily="34" charset="0"/>
                <a:ea typeface="Calibri" panose="020F0502020204030204" pitchFamily="34" charset="0"/>
              </a:rPr>
              <a:t>August 1</a:t>
            </a:r>
          </a:p>
          <a:p>
            <a:pPr marR="0" lvl="0" indent="0">
              <a:spcBef>
                <a:spcPts val="0"/>
              </a:spcBef>
              <a:spcAft>
                <a:spcPts val="0"/>
              </a:spcAft>
              <a:buNone/>
            </a:pPr>
            <a:endParaRPr lang="en-US" sz="2300" dirty="0">
              <a:solidFill>
                <a:srgbClr val="00206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300" dirty="0">
                <a:solidFill>
                  <a:srgbClr val="002060"/>
                </a:solidFill>
                <a:effectLst/>
                <a:latin typeface="Calibri" panose="020F0502020204030204" pitchFamily="34" charset="0"/>
                <a:ea typeface="Calibri" panose="020F0502020204030204" pitchFamily="34" charset="0"/>
              </a:rPr>
              <a:t>Cannabis is now considered a “lawful consumable product” in Minnesota</a:t>
            </a:r>
          </a:p>
          <a:p>
            <a:pPr marR="0" lvl="0" indent="0">
              <a:spcBef>
                <a:spcPts val="0"/>
              </a:spcBef>
              <a:spcAft>
                <a:spcPts val="0"/>
              </a:spcAft>
              <a:buNone/>
            </a:pPr>
            <a:r>
              <a:rPr lang="en-US" sz="2300" dirty="0">
                <a:solidFill>
                  <a:srgbClr val="002060"/>
                </a:solidFill>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2300" dirty="0">
                <a:solidFill>
                  <a:srgbClr val="002060"/>
                </a:solidFill>
                <a:effectLst/>
                <a:latin typeface="Calibri" panose="020F0502020204030204" pitchFamily="34" charset="0"/>
                <a:ea typeface="Calibri" panose="020F0502020204030204" pitchFamily="34" charset="0"/>
              </a:rPr>
              <a:t>Restrictions and guidelines for testing employees/job applicants for cannabis use</a:t>
            </a:r>
          </a:p>
          <a:p>
            <a:pPr indent="0">
              <a:lnSpc>
                <a:spcPct val="100000"/>
              </a:lnSpc>
              <a:spcBef>
                <a:spcPts val="0"/>
              </a:spcBef>
              <a:buNone/>
            </a:pPr>
            <a:endParaRPr lang="en-US" sz="2400" dirty="0">
              <a:solidFill>
                <a:srgbClr val="182752"/>
              </a:solidFill>
            </a:endParaRPr>
          </a:p>
        </p:txBody>
      </p:sp>
      <p:sp>
        <p:nvSpPr>
          <p:cNvPr id="5" name="TextBox 4"/>
          <p:cNvSpPr txBox="1"/>
          <p:nvPr/>
        </p:nvSpPr>
        <p:spPr>
          <a:xfrm>
            <a:off x="838200" y="1520190"/>
            <a:ext cx="10180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WORKPLACE MANAGEMENT </a:t>
            </a:r>
          </a:p>
        </p:txBody>
      </p:sp>
    </p:spTree>
    <p:extLst>
      <p:ext uri="{BB962C8B-B14F-4D97-AF65-F5344CB8AC3E}">
        <p14:creationId xmlns:p14="http://schemas.microsoft.com/office/powerpoint/2010/main" val="4195180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520190"/>
          </a:xfrm>
          <a:prstGeom prst="rect">
            <a:avLst/>
          </a:prstGeom>
          <a:solidFill>
            <a:srgbClr val="18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latin typeface="Gotham Black" panose="02000603040000020004" pitchFamily="2" charset="0"/>
              </a:rPr>
              <a:t>2023 legislative session</a:t>
            </a:r>
            <a:endParaRPr lang="en-US" dirty="0"/>
          </a:p>
        </p:txBody>
      </p:sp>
      <p:sp>
        <p:nvSpPr>
          <p:cNvPr id="3" name="Content Placeholder 2"/>
          <p:cNvSpPr>
            <a:spLocks noGrp="1"/>
          </p:cNvSpPr>
          <p:nvPr>
            <p:ph idx="1"/>
          </p:nvPr>
        </p:nvSpPr>
        <p:spPr>
          <a:xfrm>
            <a:off x="837125" y="2065469"/>
            <a:ext cx="11231230" cy="4392482"/>
          </a:xfrm>
        </p:spPr>
        <p:txBody>
          <a:bodyPr>
            <a:noAutofit/>
          </a:bodyPr>
          <a:lstStyle/>
          <a:p>
            <a:pPr marL="342900" indent="-342900">
              <a:lnSpc>
                <a:spcPct val="100000"/>
              </a:lnSpc>
              <a:spcBef>
                <a:spcPts val="0"/>
              </a:spcBef>
            </a:pPr>
            <a:r>
              <a:rPr lang="en-US" sz="2300" dirty="0">
                <a:solidFill>
                  <a:srgbClr val="002060"/>
                </a:solidFill>
              </a:rPr>
              <a:t>Surplus and General Fund dollars used for Transportation = $1 Billion (FY24-25); $130 Million (FY26-27)</a:t>
            </a:r>
          </a:p>
          <a:p>
            <a:pPr marL="1028700" lvl="1" indent="-342900">
              <a:lnSpc>
                <a:spcPct val="100000"/>
              </a:lnSpc>
              <a:spcBef>
                <a:spcPts val="0"/>
              </a:spcBef>
              <a:buFont typeface="Courier New" panose="02070309020205020404" pitchFamily="49" charset="0"/>
              <a:buChar char="o"/>
            </a:pPr>
            <a:r>
              <a:rPr lang="en-US" sz="2300" dirty="0">
                <a:solidFill>
                  <a:srgbClr val="002060"/>
                </a:solidFill>
              </a:rPr>
              <a:t>Includes 100% dedication of auto parts to transportation (phased in by 2033)</a:t>
            </a:r>
          </a:p>
          <a:p>
            <a:pPr indent="0">
              <a:lnSpc>
                <a:spcPct val="100000"/>
              </a:lnSpc>
              <a:spcBef>
                <a:spcPts val="0"/>
              </a:spcBef>
              <a:buNone/>
            </a:pPr>
            <a:endParaRPr lang="en-US" sz="2300" dirty="0">
              <a:solidFill>
                <a:srgbClr val="002060"/>
              </a:solidFill>
            </a:endParaRPr>
          </a:p>
          <a:p>
            <a:pPr marL="342900" indent="-342900">
              <a:lnSpc>
                <a:spcPct val="100000"/>
              </a:lnSpc>
              <a:spcBef>
                <a:spcPts val="0"/>
              </a:spcBef>
            </a:pPr>
            <a:r>
              <a:rPr lang="en-US" sz="2300" dirty="0">
                <a:solidFill>
                  <a:srgbClr val="002060"/>
                </a:solidFill>
              </a:rPr>
              <a:t>Trunk Highway Bonding = $599M (FY24-26)</a:t>
            </a:r>
          </a:p>
          <a:p>
            <a:pPr indent="0">
              <a:lnSpc>
                <a:spcPct val="100000"/>
              </a:lnSpc>
              <a:spcBef>
                <a:spcPts val="0"/>
              </a:spcBef>
              <a:buNone/>
            </a:pPr>
            <a:endParaRPr lang="en-US" sz="2300" dirty="0">
              <a:solidFill>
                <a:srgbClr val="002060"/>
              </a:solidFill>
            </a:endParaRPr>
          </a:p>
          <a:p>
            <a:pPr marL="342900" indent="-342900">
              <a:lnSpc>
                <a:spcPct val="100000"/>
              </a:lnSpc>
              <a:spcBef>
                <a:spcPts val="0"/>
              </a:spcBef>
            </a:pPr>
            <a:r>
              <a:rPr lang="en-US" sz="2300" dirty="0">
                <a:solidFill>
                  <a:srgbClr val="002060"/>
                </a:solidFill>
              </a:rPr>
              <a:t>Transportation tax increases over four years = $3.8 Billion  </a:t>
            </a:r>
          </a:p>
          <a:p>
            <a:pPr marL="1028700" lvl="1" indent="-342900">
              <a:lnSpc>
                <a:spcPct val="100000"/>
              </a:lnSpc>
              <a:spcBef>
                <a:spcPts val="0"/>
              </a:spcBef>
              <a:buFontTx/>
              <a:buChar char="-"/>
            </a:pPr>
            <a:r>
              <a:rPr lang="en-US" sz="2300" dirty="0">
                <a:solidFill>
                  <a:srgbClr val="002060"/>
                </a:solidFill>
              </a:rPr>
              <a:t>0.75% metro area sales tax increase = $2 Billion, </a:t>
            </a:r>
            <a:r>
              <a:rPr lang="en-US" sz="2300" b="1" dirty="0">
                <a:solidFill>
                  <a:srgbClr val="00B0F0"/>
                </a:solidFill>
              </a:rPr>
              <a:t>Begins October 1, 2023 </a:t>
            </a:r>
          </a:p>
          <a:p>
            <a:pPr marL="1028700" lvl="1" indent="-342900">
              <a:lnSpc>
                <a:spcPct val="100000"/>
              </a:lnSpc>
              <a:spcBef>
                <a:spcPts val="0"/>
              </a:spcBef>
              <a:buFontTx/>
              <a:buChar char="-"/>
            </a:pPr>
            <a:r>
              <a:rPr lang="en-US" sz="2300" dirty="0">
                <a:solidFill>
                  <a:srgbClr val="002060"/>
                </a:solidFill>
              </a:rPr>
              <a:t>Tab fee increases = $787 Million, </a:t>
            </a:r>
            <a:r>
              <a:rPr lang="en-US" sz="2300" b="1" dirty="0">
                <a:solidFill>
                  <a:srgbClr val="00B0F0"/>
                </a:solidFill>
              </a:rPr>
              <a:t>Begins January 1, 2024</a:t>
            </a:r>
          </a:p>
          <a:p>
            <a:pPr marL="1028700" lvl="1" indent="-342900">
              <a:lnSpc>
                <a:spcPct val="100000"/>
              </a:lnSpc>
              <a:spcBef>
                <a:spcPts val="0"/>
              </a:spcBef>
              <a:buFontTx/>
              <a:buChar char="-"/>
            </a:pPr>
            <a:r>
              <a:rPr lang="en-US" sz="2300" dirty="0">
                <a:solidFill>
                  <a:srgbClr val="002060"/>
                </a:solidFill>
              </a:rPr>
              <a:t>Gas tax indexing = $420 Million, </a:t>
            </a:r>
            <a:r>
              <a:rPr lang="en-US" sz="2300" b="1" dirty="0">
                <a:solidFill>
                  <a:srgbClr val="00B0F0"/>
                </a:solidFill>
              </a:rPr>
              <a:t>Begins January 1, 2024 </a:t>
            </a:r>
          </a:p>
          <a:p>
            <a:pPr marL="1028700" lvl="1" indent="-342900">
              <a:lnSpc>
                <a:spcPct val="100000"/>
              </a:lnSpc>
              <a:spcBef>
                <a:spcPts val="0"/>
              </a:spcBef>
              <a:buFontTx/>
              <a:buChar char="-"/>
            </a:pPr>
            <a:r>
              <a:rPr lang="en-US" sz="2300" dirty="0">
                <a:solidFill>
                  <a:srgbClr val="002060"/>
                </a:solidFill>
              </a:rPr>
              <a:t>Motor vehicle sales tax increase = $214 Million, </a:t>
            </a:r>
            <a:r>
              <a:rPr lang="en-US" sz="2300" b="1" dirty="0">
                <a:solidFill>
                  <a:srgbClr val="00B0F0"/>
                </a:solidFill>
              </a:rPr>
              <a:t>Begins July 1, 2023 </a:t>
            </a:r>
          </a:p>
          <a:p>
            <a:pPr marL="1028700" lvl="1" indent="-342900">
              <a:lnSpc>
                <a:spcPct val="100000"/>
              </a:lnSpc>
              <a:spcBef>
                <a:spcPts val="0"/>
              </a:spcBef>
              <a:buFontTx/>
              <a:buChar char="-"/>
            </a:pPr>
            <a:r>
              <a:rPr lang="en-US" sz="2300" dirty="0">
                <a:solidFill>
                  <a:srgbClr val="002060"/>
                </a:solidFill>
              </a:rPr>
              <a:t>50 cent per retail delivery over $100 = $190 Million, </a:t>
            </a:r>
            <a:r>
              <a:rPr lang="en-US" sz="2300" b="1" dirty="0">
                <a:solidFill>
                  <a:srgbClr val="00B0F0"/>
                </a:solidFill>
              </a:rPr>
              <a:t>Begins July 1, 2024 </a:t>
            </a:r>
          </a:p>
          <a:p>
            <a:pPr indent="0">
              <a:lnSpc>
                <a:spcPct val="100000"/>
              </a:lnSpc>
              <a:spcBef>
                <a:spcPts val="0"/>
              </a:spcBef>
              <a:buNone/>
            </a:pPr>
            <a:endParaRPr lang="en-US" sz="2400" dirty="0">
              <a:solidFill>
                <a:srgbClr val="182752"/>
              </a:solidFill>
            </a:endParaRPr>
          </a:p>
        </p:txBody>
      </p:sp>
      <p:sp>
        <p:nvSpPr>
          <p:cNvPr id="5" name="TextBox 4"/>
          <p:cNvSpPr txBox="1"/>
          <p:nvPr/>
        </p:nvSpPr>
        <p:spPr>
          <a:xfrm>
            <a:off x="837126" y="1520190"/>
            <a:ext cx="10180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TRANSPORTATION </a:t>
            </a:r>
          </a:p>
        </p:txBody>
      </p:sp>
    </p:spTree>
    <p:extLst>
      <p:ext uri="{BB962C8B-B14F-4D97-AF65-F5344CB8AC3E}">
        <p14:creationId xmlns:p14="http://schemas.microsoft.com/office/powerpoint/2010/main" val="2424137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520190"/>
          </a:xfrm>
          <a:prstGeom prst="rect">
            <a:avLst/>
          </a:prstGeom>
          <a:solidFill>
            <a:srgbClr val="18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latin typeface="Gotham Black" panose="02000603040000020004" pitchFamily="2" charset="0"/>
              </a:rPr>
              <a:t>2023 legislative session</a:t>
            </a:r>
            <a:endParaRPr lang="en-US" dirty="0"/>
          </a:p>
        </p:txBody>
      </p:sp>
      <p:sp>
        <p:nvSpPr>
          <p:cNvPr id="3" name="Content Placeholder 2"/>
          <p:cNvSpPr>
            <a:spLocks noGrp="1"/>
          </p:cNvSpPr>
          <p:nvPr>
            <p:ph idx="1"/>
          </p:nvPr>
        </p:nvSpPr>
        <p:spPr>
          <a:xfrm>
            <a:off x="838200" y="2104965"/>
            <a:ext cx="10515600" cy="4392482"/>
          </a:xfrm>
        </p:spPr>
        <p:txBody>
          <a:bodyPr>
            <a:noAutofit/>
          </a:bodyPr>
          <a:lstStyle/>
          <a:p>
            <a:pPr indent="0">
              <a:lnSpc>
                <a:spcPct val="100000"/>
              </a:lnSpc>
              <a:spcBef>
                <a:spcPts val="0"/>
              </a:spcBef>
              <a:buNone/>
            </a:pPr>
            <a:r>
              <a:rPr lang="en-US" sz="2300" dirty="0">
                <a:solidFill>
                  <a:srgbClr val="002060"/>
                </a:solidFill>
              </a:rPr>
              <a:t>Notable provisions </a:t>
            </a:r>
          </a:p>
          <a:p>
            <a:pPr marL="342900" indent="-342900">
              <a:lnSpc>
                <a:spcPct val="100000"/>
              </a:lnSpc>
              <a:spcBef>
                <a:spcPts val="0"/>
              </a:spcBef>
            </a:pPr>
            <a:r>
              <a:rPr lang="en-US" sz="2300" dirty="0">
                <a:solidFill>
                  <a:srgbClr val="002060"/>
                </a:solidFill>
              </a:rPr>
              <a:t>$194 Million for passenger train to Duluth</a:t>
            </a:r>
          </a:p>
          <a:p>
            <a:pPr marL="342900" indent="-342900">
              <a:lnSpc>
                <a:spcPct val="100000"/>
              </a:lnSpc>
              <a:spcBef>
                <a:spcPts val="0"/>
              </a:spcBef>
            </a:pPr>
            <a:r>
              <a:rPr lang="en-US" sz="2300" dirty="0">
                <a:solidFill>
                  <a:srgbClr val="002060"/>
                </a:solidFill>
              </a:rPr>
              <a:t>Funds state and local match for federal IIJA $; assistance for local communities applying for IIJA $</a:t>
            </a:r>
          </a:p>
          <a:p>
            <a:pPr marL="342900" indent="-342900">
              <a:lnSpc>
                <a:spcPct val="100000"/>
              </a:lnSpc>
              <a:spcBef>
                <a:spcPts val="0"/>
              </a:spcBef>
            </a:pPr>
            <a:r>
              <a:rPr lang="en-US" sz="2300" dirty="0">
                <a:solidFill>
                  <a:srgbClr val="002060"/>
                </a:solidFill>
              </a:rPr>
              <a:t>Climate change mitigation required for road and bridge expansion projects</a:t>
            </a:r>
          </a:p>
          <a:p>
            <a:pPr marL="342900" indent="-342900">
              <a:lnSpc>
                <a:spcPct val="100000"/>
              </a:lnSpc>
              <a:spcBef>
                <a:spcPts val="0"/>
              </a:spcBef>
            </a:pPr>
            <a:r>
              <a:rPr lang="en-US" sz="2300" dirty="0">
                <a:solidFill>
                  <a:srgbClr val="002060"/>
                </a:solidFill>
              </a:rPr>
              <a:t>Two crew members required on freight rail trains in/through MN</a:t>
            </a:r>
          </a:p>
          <a:p>
            <a:pPr marL="342900" indent="-342900">
              <a:lnSpc>
                <a:spcPct val="100000"/>
              </a:lnSpc>
              <a:spcBef>
                <a:spcPts val="0"/>
              </a:spcBef>
            </a:pPr>
            <a:r>
              <a:rPr lang="en-US" sz="2300" dirty="0">
                <a:solidFill>
                  <a:srgbClr val="002060"/>
                </a:solidFill>
              </a:rPr>
              <a:t>Metro transit safety improvement programs </a:t>
            </a:r>
          </a:p>
          <a:p>
            <a:pPr marL="342900" indent="-342900">
              <a:lnSpc>
                <a:spcPct val="100000"/>
              </a:lnSpc>
              <a:spcBef>
                <a:spcPts val="0"/>
              </a:spcBef>
            </a:pPr>
            <a:r>
              <a:rPr lang="en-US" sz="2300" dirty="0">
                <a:solidFill>
                  <a:srgbClr val="002060"/>
                </a:solidFill>
              </a:rPr>
              <a:t>Study to Extend </a:t>
            </a:r>
            <a:r>
              <a:rPr lang="en-US" sz="2300" dirty="0" err="1">
                <a:solidFill>
                  <a:srgbClr val="002060"/>
                </a:solidFill>
              </a:rPr>
              <a:t>Northstar</a:t>
            </a:r>
            <a:r>
              <a:rPr lang="en-US" sz="2300" dirty="0">
                <a:solidFill>
                  <a:srgbClr val="002060"/>
                </a:solidFill>
              </a:rPr>
              <a:t> Commuter rail to St. Cloud (from Big Lake)</a:t>
            </a:r>
          </a:p>
          <a:p>
            <a:pPr marL="342900" indent="-342900">
              <a:lnSpc>
                <a:spcPct val="100000"/>
              </a:lnSpc>
              <a:spcBef>
                <a:spcPts val="0"/>
              </a:spcBef>
            </a:pPr>
            <a:r>
              <a:rPr lang="en-US" sz="2300" dirty="0">
                <a:solidFill>
                  <a:srgbClr val="002060"/>
                </a:solidFill>
              </a:rPr>
              <a:t>Free transit fare pilot program</a:t>
            </a:r>
          </a:p>
          <a:p>
            <a:pPr marL="342900" indent="-342900">
              <a:lnSpc>
                <a:spcPct val="100000"/>
              </a:lnSpc>
              <a:spcBef>
                <a:spcPts val="0"/>
              </a:spcBef>
            </a:pPr>
            <a:r>
              <a:rPr lang="en-US" sz="2300" dirty="0">
                <a:solidFill>
                  <a:srgbClr val="002060"/>
                </a:solidFill>
              </a:rPr>
              <a:t>Task force to reform Met Council governance</a:t>
            </a:r>
          </a:p>
          <a:p>
            <a:pPr marL="342900" indent="-342900">
              <a:lnSpc>
                <a:spcPct val="100000"/>
              </a:lnSpc>
              <a:spcBef>
                <a:spcPts val="0"/>
              </a:spcBef>
              <a:buFontTx/>
              <a:buChar char="-"/>
            </a:pPr>
            <a:endParaRPr lang="en-US" sz="2400" dirty="0">
              <a:solidFill>
                <a:srgbClr val="182752"/>
              </a:solidFill>
            </a:endParaRPr>
          </a:p>
        </p:txBody>
      </p:sp>
      <p:sp>
        <p:nvSpPr>
          <p:cNvPr id="5" name="TextBox 4"/>
          <p:cNvSpPr txBox="1"/>
          <p:nvPr/>
        </p:nvSpPr>
        <p:spPr>
          <a:xfrm>
            <a:off x="838200" y="1520190"/>
            <a:ext cx="10180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TRANSPORTATION </a:t>
            </a:r>
          </a:p>
        </p:txBody>
      </p:sp>
    </p:spTree>
    <p:extLst>
      <p:ext uri="{BB962C8B-B14F-4D97-AF65-F5344CB8AC3E}">
        <p14:creationId xmlns:p14="http://schemas.microsoft.com/office/powerpoint/2010/main" val="1735289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520190"/>
          </a:xfrm>
          <a:prstGeom prst="rect">
            <a:avLst/>
          </a:prstGeom>
          <a:solidFill>
            <a:srgbClr val="18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latin typeface="Gotham Black" panose="02000603040000020004" pitchFamily="2" charset="0"/>
              </a:rPr>
              <a:t>2023 legislative session</a:t>
            </a:r>
            <a:endParaRPr lang="en-US" dirty="0"/>
          </a:p>
        </p:txBody>
      </p:sp>
      <p:sp>
        <p:nvSpPr>
          <p:cNvPr id="3" name="Content Placeholder 2"/>
          <p:cNvSpPr>
            <a:spLocks noGrp="1"/>
          </p:cNvSpPr>
          <p:nvPr>
            <p:ph idx="1"/>
          </p:nvPr>
        </p:nvSpPr>
        <p:spPr>
          <a:xfrm>
            <a:off x="837125" y="2065469"/>
            <a:ext cx="10348175" cy="4392482"/>
          </a:xfrm>
        </p:spPr>
        <p:txBody>
          <a:bodyPr>
            <a:noAutofit/>
          </a:bodyPr>
          <a:lstStyle/>
          <a:p>
            <a:pPr marL="342900" indent="-342900">
              <a:lnSpc>
                <a:spcPct val="100000"/>
              </a:lnSpc>
              <a:spcBef>
                <a:spcPts val="0"/>
              </a:spcBef>
            </a:pPr>
            <a:r>
              <a:rPr lang="en-US" sz="2300" dirty="0">
                <a:solidFill>
                  <a:srgbClr val="182752"/>
                </a:solidFill>
              </a:rPr>
              <a:t>Six new health insurance mandates: $113M in increase in premiums in first year</a:t>
            </a:r>
          </a:p>
          <a:p>
            <a:pPr marL="342900" indent="-342900">
              <a:lnSpc>
                <a:spcPct val="100000"/>
              </a:lnSpc>
              <a:spcBef>
                <a:spcPts val="0"/>
              </a:spcBef>
            </a:pPr>
            <a:r>
              <a:rPr lang="en-US" sz="2300" dirty="0">
                <a:solidFill>
                  <a:srgbClr val="182752"/>
                </a:solidFill>
              </a:rPr>
              <a:t>Prescription Drug Affordability Board to set prices for certain drugs in MN</a:t>
            </a:r>
          </a:p>
          <a:p>
            <a:pPr marL="342900" indent="-342900">
              <a:lnSpc>
                <a:spcPct val="100000"/>
              </a:lnSpc>
              <a:spcBef>
                <a:spcPts val="0"/>
              </a:spcBef>
            </a:pPr>
            <a:r>
              <a:rPr lang="en-US" sz="2300" dirty="0">
                <a:solidFill>
                  <a:srgbClr val="182752"/>
                </a:solidFill>
              </a:rPr>
              <a:t>Public Health Care Program Expansions</a:t>
            </a:r>
          </a:p>
          <a:p>
            <a:pPr marL="1028700" lvl="1" indent="-342900">
              <a:lnSpc>
                <a:spcPct val="100000"/>
              </a:lnSpc>
              <a:spcBef>
                <a:spcPts val="0"/>
              </a:spcBef>
              <a:buFontTx/>
              <a:buChar char="-"/>
            </a:pPr>
            <a:r>
              <a:rPr lang="en-US" sz="2300" dirty="0">
                <a:solidFill>
                  <a:srgbClr val="182752"/>
                </a:solidFill>
              </a:rPr>
              <a:t>Copays and out-of-pocket eliminated in Medicaid</a:t>
            </a:r>
          </a:p>
          <a:p>
            <a:pPr marL="1028700" lvl="1" indent="-342900">
              <a:lnSpc>
                <a:spcPct val="100000"/>
              </a:lnSpc>
              <a:spcBef>
                <a:spcPts val="0"/>
              </a:spcBef>
              <a:buFontTx/>
              <a:buChar char="-"/>
            </a:pPr>
            <a:r>
              <a:rPr lang="en-US" sz="2300" dirty="0">
                <a:solidFill>
                  <a:srgbClr val="182752"/>
                </a:solidFill>
              </a:rPr>
              <a:t>MinnesotaCare Coverage for undocumented immigrants</a:t>
            </a:r>
          </a:p>
          <a:p>
            <a:pPr marL="342900" indent="-342900">
              <a:lnSpc>
                <a:spcPct val="100000"/>
              </a:lnSpc>
              <a:spcBef>
                <a:spcPts val="0"/>
              </a:spcBef>
            </a:pPr>
            <a:r>
              <a:rPr lang="en-US" sz="2300" dirty="0">
                <a:solidFill>
                  <a:srgbClr val="182752"/>
                </a:solidFill>
              </a:rPr>
              <a:t>Study Single Payer Plan for MN, </a:t>
            </a:r>
            <a:r>
              <a:rPr lang="en-US" sz="2300" b="1" dirty="0">
                <a:solidFill>
                  <a:srgbClr val="00B0F0"/>
                </a:solidFill>
              </a:rPr>
              <a:t> January 2026</a:t>
            </a:r>
          </a:p>
          <a:p>
            <a:pPr marL="342900" indent="-342900">
              <a:lnSpc>
                <a:spcPct val="100000"/>
              </a:lnSpc>
              <a:spcBef>
                <a:spcPts val="0"/>
              </a:spcBef>
            </a:pPr>
            <a:r>
              <a:rPr lang="en-US" sz="2300" dirty="0">
                <a:solidFill>
                  <a:srgbClr val="182752"/>
                </a:solidFill>
              </a:rPr>
              <a:t>Sets us on path of MinnesotaCare Buy In / Public Option - anyone, at any income level, can join this public health care program, </a:t>
            </a:r>
            <a:r>
              <a:rPr lang="en-US" sz="2300" b="1" dirty="0">
                <a:solidFill>
                  <a:srgbClr val="00B0F0"/>
                </a:solidFill>
              </a:rPr>
              <a:t>January 2027 </a:t>
            </a:r>
          </a:p>
          <a:p>
            <a:pPr marL="342900" indent="-342900">
              <a:lnSpc>
                <a:spcPct val="100000"/>
              </a:lnSpc>
              <a:spcBef>
                <a:spcPts val="0"/>
              </a:spcBef>
            </a:pPr>
            <a:r>
              <a:rPr lang="en-US" sz="2300" dirty="0">
                <a:solidFill>
                  <a:srgbClr val="182752"/>
                </a:solidFill>
              </a:rPr>
              <a:t>Cost/Benefit analysis required for current health insurance mandates in statute</a:t>
            </a:r>
          </a:p>
          <a:p>
            <a:pPr marL="342900" indent="-342900">
              <a:lnSpc>
                <a:spcPct val="100000"/>
              </a:lnSpc>
              <a:spcBef>
                <a:spcPts val="0"/>
              </a:spcBef>
              <a:buFontTx/>
              <a:buChar char="-"/>
            </a:pPr>
            <a:endParaRPr lang="en-US" sz="2400" dirty="0">
              <a:solidFill>
                <a:srgbClr val="182752"/>
              </a:solidFill>
            </a:endParaRPr>
          </a:p>
        </p:txBody>
      </p:sp>
      <p:sp>
        <p:nvSpPr>
          <p:cNvPr id="5" name="TextBox 4"/>
          <p:cNvSpPr txBox="1"/>
          <p:nvPr/>
        </p:nvSpPr>
        <p:spPr>
          <a:xfrm>
            <a:off x="837126" y="1520190"/>
            <a:ext cx="10180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HEALTH CARE </a:t>
            </a:r>
          </a:p>
        </p:txBody>
      </p:sp>
    </p:spTree>
    <p:extLst>
      <p:ext uri="{BB962C8B-B14F-4D97-AF65-F5344CB8AC3E}">
        <p14:creationId xmlns:p14="http://schemas.microsoft.com/office/powerpoint/2010/main" val="3998689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520190"/>
          </a:xfrm>
          <a:prstGeom prst="rect">
            <a:avLst/>
          </a:prstGeom>
          <a:solidFill>
            <a:srgbClr val="18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latin typeface="Gotham Black" panose="02000603040000020004" pitchFamily="2" charset="0"/>
              </a:rPr>
              <a:t>2023 legislative session</a:t>
            </a:r>
            <a:endParaRPr lang="en-US" dirty="0"/>
          </a:p>
        </p:txBody>
      </p:sp>
      <p:sp>
        <p:nvSpPr>
          <p:cNvPr id="3" name="Content Placeholder 2"/>
          <p:cNvSpPr>
            <a:spLocks noGrp="1"/>
          </p:cNvSpPr>
          <p:nvPr>
            <p:ph idx="1"/>
          </p:nvPr>
        </p:nvSpPr>
        <p:spPr>
          <a:xfrm>
            <a:off x="928493" y="2104965"/>
            <a:ext cx="10515600" cy="4080511"/>
          </a:xfrm>
        </p:spPr>
        <p:txBody>
          <a:bodyPr>
            <a:noAutofit/>
          </a:bodyPr>
          <a:lstStyle/>
          <a:p>
            <a:pPr marL="342900" indent="-342900">
              <a:lnSpc>
                <a:spcPct val="100000"/>
              </a:lnSpc>
              <a:spcBef>
                <a:spcPts val="0"/>
              </a:spcBef>
            </a:pPr>
            <a:r>
              <a:rPr lang="en-US" sz="2300" dirty="0">
                <a:solidFill>
                  <a:srgbClr val="182752"/>
                </a:solidFill>
              </a:rPr>
              <a:t>Money for IT upgrades and coordination for permitting needs</a:t>
            </a:r>
          </a:p>
          <a:p>
            <a:pPr marL="342900" indent="-342900">
              <a:lnSpc>
                <a:spcPct val="100000"/>
              </a:lnSpc>
              <a:spcBef>
                <a:spcPts val="0"/>
              </a:spcBef>
            </a:pPr>
            <a:r>
              <a:rPr lang="en-US" sz="2300" dirty="0">
                <a:solidFill>
                  <a:srgbClr val="182752"/>
                </a:solidFill>
              </a:rPr>
              <a:t>Cumulative impact reporting – state air permits. Considers past and current air, water, land pollution for state or federal air permits in environmental justice areas in seven county metro, Duluth and Rochester. Determined by Commissioner or 100 signatures on petition</a:t>
            </a:r>
          </a:p>
          <a:p>
            <a:pPr marL="342900" indent="-342900">
              <a:lnSpc>
                <a:spcPct val="100000"/>
              </a:lnSpc>
              <a:spcBef>
                <a:spcPts val="0"/>
              </a:spcBef>
            </a:pPr>
            <a:r>
              <a:rPr lang="en-US" sz="2300" dirty="0">
                <a:solidFill>
                  <a:srgbClr val="182752"/>
                </a:solidFill>
              </a:rPr>
              <a:t>Odor management – metro only</a:t>
            </a:r>
          </a:p>
          <a:p>
            <a:pPr marL="342900" indent="-342900">
              <a:lnSpc>
                <a:spcPct val="100000"/>
              </a:lnSpc>
              <a:spcBef>
                <a:spcPts val="0"/>
              </a:spcBef>
            </a:pPr>
            <a:r>
              <a:rPr lang="en-US" sz="2300" dirty="0">
                <a:solidFill>
                  <a:srgbClr val="182752"/>
                </a:solidFill>
              </a:rPr>
              <a:t>Air toxics reporting – metro only </a:t>
            </a:r>
          </a:p>
          <a:p>
            <a:pPr marL="342900" indent="-342900">
              <a:lnSpc>
                <a:spcPct val="100000"/>
              </a:lnSpc>
              <a:spcBef>
                <a:spcPts val="0"/>
              </a:spcBef>
            </a:pPr>
            <a:r>
              <a:rPr lang="en-US" sz="2300" dirty="0">
                <a:solidFill>
                  <a:srgbClr val="182752"/>
                </a:solidFill>
              </a:rPr>
              <a:t>Additional public meeting requirements for expiring air permits</a:t>
            </a:r>
          </a:p>
          <a:p>
            <a:pPr marL="342900" indent="-342900">
              <a:lnSpc>
                <a:spcPct val="100000"/>
              </a:lnSpc>
              <a:spcBef>
                <a:spcPts val="0"/>
              </a:spcBef>
            </a:pPr>
            <a:r>
              <a:rPr lang="en-US" sz="2300" dirty="0">
                <a:solidFill>
                  <a:srgbClr val="182752"/>
                </a:solidFill>
              </a:rPr>
              <a:t>Fees and fines for ground water appropriation permits</a:t>
            </a:r>
          </a:p>
        </p:txBody>
      </p:sp>
      <p:sp>
        <p:nvSpPr>
          <p:cNvPr id="5" name="TextBox 4"/>
          <p:cNvSpPr txBox="1"/>
          <p:nvPr/>
        </p:nvSpPr>
        <p:spPr>
          <a:xfrm>
            <a:off x="837126" y="1520190"/>
            <a:ext cx="10180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ENVIRONMENT  </a:t>
            </a:r>
          </a:p>
        </p:txBody>
      </p:sp>
    </p:spTree>
    <p:extLst>
      <p:ext uri="{BB962C8B-B14F-4D97-AF65-F5344CB8AC3E}">
        <p14:creationId xmlns:p14="http://schemas.microsoft.com/office/powerpoint/2010/main" val="2462882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520190"/>
          </a:xfrm>
          <a:prstGeom prst="rect">
            <a:avLst/>
          </a:prstGeom>
          <a:solidFill>
            <a:srgbClr val="18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latin typeface="Gotham Black" panose="02000603040000020004" pitchFamily="2" charset="0"/>
              </a:rPr>
              <a:t>2023 legislative session</a:t>
            </a:r>
            <a:endParaRPr lang="en-US" dirty="0"/>
          </a:p>
        </p:txBody>
      </p:sp>
      <p:sp>
        <p:nvSpPr>
          <p:cNvPr id="3" name="Content Placeholder 2"/>
          <p:cNvSpPr>
            <a:spLocks noGrp="1"/>
          </p:cNvSpPr>
          <p:nvPr>
            <p:ph idx="1"/>
          </p:nvPr>
        </p:nvSpPr>
        <p:spPr>
          <a:xfrm>
            <a:off x="838200" y="2104965"/>
            <a:ext cx="10515600" cy="4080511"/>
          </a:xfrm>
        </p:spPr>
        <p:txBody>
          <a:bodyPr>
            <a:noAutofit/>
          </a:bodyPr>
          <a:lstStyle/>
          <a:p>
            <a:pPr indent="0">
              <a:lnSpc>
                <a:spcPct val="100000"/>
              </a:lnSpc>
              <a:spcBef>
                <a:spcPts val="0"/>
              </a:spcBef>
              <a:buNone/>
            </a:pPr>
            <a:r>
              <a:rPr lang="en-US" sz="2300" b="1" dirty="0">
                <a:solidFill>
                  <a:srgbClr val="182752"/>
                </a:solidFill>
              </a:rPr>
              <a:t>PFAS</a:t>
            </a:r>
          </a:p>
          <a:p>
            <a:pPr indent="0">
              <a:lnSpc>
                <a:spcPct val="100000"/>
              </a:lnSpc>
              <a:spcBef>
                <a:spcPts val="0"/>
              </a:spcBef>
              <a:buNone/>
            </a:pPr>
            <a:endParaRPr lang="en-US" sz="2300" dirty="0">
              <a:solidFill>
                <a:srgbClr val="182752"/>
              </a:solidFill>
            </a:endParaRPr>
          </a:p>
          <a:p>
            <a:pPr marL="342900" indent="-342900">
              <a:lnSpc>
                <a:spcPct val="100000"/>
              </a:lnSpc>
              <a:spcBef>
                <a:spcPts val="0"/>
              </a:spcBef>
            </a:pPr>
            <a:r>
              <a:rPr lang="en-US" sz="2300" dirty="0">
                <a:solidFill>
                  <a:srgbClr val="182752"/>
                </a:solidFill>
              </a:rPr>
              <a:t>11 products banned by 2025; reporting requirement for all products starts in 2026; </a:t>
            </a:r>
            <a:r>
              <a:rPr lang="en-US" sz="2300" i="1" dirty="0">
                <a:solidFill>
                  <a:srgbClr val="182752"/>
                </a:solidFill>
              </a:rPr>
              <a:t>complete ban of all products </a:t>
            </a:r>
            <a:r>
              <a:rPr lang="en-US" sz="2300" dirty="0">
                <a:solidFill>
                  <a:srgbClr val="182752"/>
                </a:solidFill>
              </a:rPr>
              <a:t>by 2032</a:t>
            </a:r>
          </a:p>
          <a:p>
            <a:pPr indent="0">
              <a:lnSpc>
                <a:spcPct val="100000"/>
              </a:lnSpc>
              <a:spcBef>
                <a:spcPts val="0"/>
              </a:spcBef>
              <a:buNone/>
            </a:pPr>
            <a:endParaRPr lang="en-US" sz="2300" dirty="0">
              <a:solidFill>
                <a:srgbClr val="182752"/>
              </a:solidFill>
            </a:endParaRPr>
          </a:p>
          <a:p>
            <a:pPr marL="342900" indent="-342900">
              <a:lnSpc>
                <a:spcPct val="100000"/>
              </a:lnSpc>
              <a:spcBef>
                <a:spcPts val="0"/>
              </a:spcBef>
            </a:pPr>
            <a:r>
              <a:rPr lang="en-US" sz="2300" dirty="0">
                <a:solidFill>
                  <a:srgbClr val="182752"/>
                </a:solidFill>
              </a:rPr>
              <a:t>Exempts medical devices – but must register and </a:t>
            </a:r>
            <a:r>
              <a:rPr lang="en-US" sz="2300">
                <a:solidFill>
                  <a:srgbClr val="182752"/>
                </a:solidFill>
              </a:rPr>
              <a:t>pay fee</a:t>
            </a:r>
            <a:endParaRPr lang="en-US" sz="2300" dirty="0">
              <a:solidFill>
                <a:srgbClr val="182752"/>
              </a:solidFill>
            </a:endParaRPr>
          </a:p>
          <a:p>
            <a:pPr indent="0">
              <a:lnSpc>
                <a:spcPct val="100000"/>
              </a:lnSpc>
              <a:spcBef>
                <a:spcPts val="0"/>
              </a:spcBef>
              <a:buNone/>
            </a:pPr>
            <a:endParaRPr lang="en-US" sz="2300" dirty="0">
              <a:solidFill>
                <a:srgbClr val="182752"/>
              </a:solidFill>
            </a:endParaRPr>
          </a:p>
          <a:p>
            <a:pPr marL="342900" indent="-342900">
              <a:lnSpc>
                <a:spcPct val="100000"/>
              </a:lnSpc>
              <a:spcBef>
                <a:spcPts val="0"/>
              </a:spcBef>
            </a:pPr>
            <a:r>
              <a:rPr lang="en-US" sz="2300" dirty="0">
                <a:solidFill>
                  <a:srgbClr val="182752"/>
                </a:solidFill>
              </a:rPr>
              <a:t>2</a:t>
            </a:r>
            <a:r>
              <a:rPr lang="en-US" sz="2300" baseline="30000" dirty="0">
                <a:solidFill>
                  <a:srgbClr val="182752"/>
                </a:solidFill>
              </a:rPr>
              <a:t>nd</a:t>
            </a:r>
            <a:r>
              <a:rPr lang="en-US" sz="2300" dirty="0">
                <a:solidFill>
                  <a:srgbClr val="182752"/>
                </a:solidFill>
              </a:rPr>
              <a:t> state in the nation to enact a ban </a:t>
            </a:r>
          </a:p>
        </p:txBody>
      </p:sp>
      <p:sp>
        <p:nvSpPr>
          <p:cNvPr id="5" name="TextBox 4"/>
          <p:cNvSpPr txBox="1"/>
          <p:nvPr/>
        </p:nvSpPr>
        <p:spPr>
          <a:xfrm>
            <a:off x="837126" y="1520190"/>
            <a:ext cx="10180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ENVIRONMENT  </a:t>
            </a:r>
          </a:p>
        </p:txBody>
      </p:sp>
    </p:spTree>
    <p:extLst>
      <p:ext uri="{BB962C8B-B14F-4D97-AF65-F5344CB8AC3E}">
        <p14:creationId xmlns:p14="http://schemas.microsoft.com/office/powerpoint/2010/main" val="1294710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520190"/>
          </a:xfrm>
          <a:prstGeom prst="rect">
            <a:avLst/>
          </a:prstGeom>
          <a:solidFill>
            <a:srgbClr val="18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latin typeface="Gotham Black" panose="02000603040000020004" pitchFamily="2" charset="0"/>
              </a:rPr>
              <a:t>2023 legislative session</a:t>
            </a:r>
            <a:endParaRPr lang="en-US" dirty="0"/>
          </a:p>
        </p:txBody>
      </p:sp>
      <p:sp>
        <p:nvSpPr>
          <p:cNvPr id="3" name="Content Placeholder 2"/>
          <p:cNvSpPr>
            <a:spLocks noGrp="1"/>
          </p:cNvSpPr>
          <p:nvPr>
            <p:ph idx="1"/>
          </p:nvPr>
        </p:nvSpPr>
        <p:spPr>
          <a:xfrm>
            <a:off x="177283" y="2153499"/>
            <a:ext cx="3265714" cy="2847709"/>
          </a:xfrm>
        </p:spPr>
        <p:txBody>
          <a:bodyPr>
            <a:noAutofit/>
          </a:bodyPr>
          <a:lstStyle/>
          <a:p>
            <a:pPr indent="0">
              <a:lnSpc>
                <a:spcPct val="100000"/>
              </a:lnSpc>
              <a:spcBef>
                <a:spcPts val="0"/>
              </a:spcBef>
              <a:buNone/>
            </a:pPr>
            <a:r>
              <a:rPr lang="en-US" sz="1900" b="1" dirty="0">
                <a:solidFill>
                  <a:srgbClr val="002060"/>
                </a:solidFill>
              </a:rPr>
              <a:t>“</a:t>
            </a:r>
            <a:r>
              <a:rPr lang="en-US" sz="1900" b="1" i="0" dirty="0">
                <a:solidFill>
                  <a:srgbClr val="002060"/>
                </a:solidFill>
                <a:effectLst/>
              </a:rPr>
              <a:t>This changes Minnesota from a centrist state to hard left. We had politics that skewed sometimes center right, sometimes center left. But this, whether you call it progressive or ambitious or just extreme, it is outside the norm of what I always thought of as Minnesota's sort of deliberative temperament and centrist culture.” </a:t>
            </a:r>
            <a:r>
              <a:rPr lang="en-US" sz="1900" b="0" i="0" dirty="0">
                <a:solidFill>
                  <a:srgbClr val="002060"/>
                </a:solidFill>
                <a:effectLst/>
              </a:rPr>
              <a:t>– Rep Pat Garofalo</a:t>
            </a:r>
          </a:p>
        </p:txBody>
      </p:sp>
      <p:sp>
        <p:nvSpPr>
          <p:cNvPr id="5" name="TextBox 4"/>
          <p:cNvSpPr txBox="1"/>
          <p:nvPr/>
        </p:nvSpPr>
        <p:spPr>
          <a:xfrm>
            <a:off x="838200" y="1520190"/>
            <a:ext cx="10180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2023 Legislative Session</a:t>
            </a:r>
          </a:p>
        </p:txBody>
      </p:sp>
      <p:sp>
        <p:nvSpPr>
          <p:cNvPr id="6" name="Content Placeholder 2">
            <a:extLst>
              <a:ext uri="{FF2B5EF4-FFF2-40B4-BE49-F238E27FC236}">
                <a16:creationId xmlns:a16="http://schemas.microsoft.com/office/drawing/2014/main" id="{4BD3F8D0-2D12-7CD3-68D5-67D728444D07}"/>
              </a:ext>
            </a:extLst>
          </p:cNvPr>
          <p:cNvSpPr txBox="1">
            <a:spLocks/>
          </p:cNvSpPr>
          <p:nvPr/>
        </p:nvSpPr>
        <p:spPr>
          <a:xfrm>
            <a:off x="7473819" y="4069299"/>
            <a:ext cx="4301413" cy="2164711"/>
          </a:xfrm>
          <a:prstGeom prst="rect">
            <a:avLst/>
          </a:prstGeom>
        </p:spPr>
        <p:txBody>
          <a:bodyPr vert="horz" lIns="91440" tIns="45720" rIns="91440" bIns="45720" rtlCol="0">
            <a:noAutofit/>
          </a:bodyPr>
          <a:lstStyle>
            <a:lvl1pPr marL="0" indent="-228600" algn="l" defTabSz="914400" rtl="0" eaLnBrk="1" latinLnBrk="0" hangingPunct="1">
              <a:lnSpc>
                <a:spcPct val="90000"/>
              </a:lnSpc>
              <a:spcBef>
                <a:spcPts val="1600"/>
              </a:spcBef>
              <a:buFont typeface="Arial" panose="020B0604020202020204" pitchFamily="34" charset="0"/>
              <a:buChar char="•"/>
              <a:defRPr sz="1800" kern="1200">
                <a:solidFill>
                  <a:schemeClr val="bg1">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0"/>
              </a:spcBef>
              <a:buFont typeface="Arial" panose="020B0604020202020204" pitchFamily="34" charset="0"/>
              <a:buNone/>
            </a:pPr>
            <a:r>
              <a:rPr lang="en-US" sz="1900" dirty="0">
                <a:solidFill>
                  <a:srgbClr val="002060"/>
                </a:solidFill>
              </a:rPr>
              <a:t>Minnesota transformed itself from a cold, agrarian state into a national leader decades ago… </a:t>
            </a:r>
            <a:r>
              <a:rPr lang="en-US" sz="1900" b="1" dirty="0">
                <a:solidFill>
                  <a:srgbClr val="002060"/>
                </a:solidFill>
              </a:rPr>
              <a:t>“Because we were willing to take risks, to do things differently. We're doing that again.” </a:t>
            </a:r>
            <a:r>
              <a:rPr lang="en-US" sz="1900" dirty="0">
                <a:solidFill>
                  <a:srgbClr val="002060"/>
                </a:solidFill>
              </a:rPr>
              <a:t>– Governor Walz</a:t>
            </a:r>
          </a:p>
        </p:txBody>
      </p:sp>
      <p:pic>
        <p:nvPicPr>
          <p:cNvPr id="1028" name="Picture 4" descr="Gov. Walz signs Opioid Response Bill into law">
            <a:extLst>
              <a:ext uri="{FF2B5EF4-FFF2-40B4-BE49-F238E27FC236}">
                <a16:creationId xmlns:a16="http://schemas.microsoft.com/office/drawing/2014/main" id="{FEB562F2-3F43-2A99-153A-F88A027DD1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6408" y="1799139"/>
            <a:ext cx="3555734" cy="1991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at Garofalo bets on sports gambling in 2018 – Minnesota Lawyer">
            <a:extLst>
              <a:ext uri="{FF2B5EF4-FFF2-40B4-BE49-F238E27FC236}">
                <a16:creationId xmlns:a16="http://schemas.microsoft.com/office/drawing/2014/main" id="{79B23B57-B54F-7087-8221-5E3994C890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9206" y="2592230"/>
            <a:ext cx="3144227" cy="1673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678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DF242-5FB3-0F94-19D4-F047CD287CF8}"/>
              </a:ext>
            </a:extLst>
          </p:cNvPr>
          <p:cNvSpPr>
            <a:spLocks noGrp="1"/>
          </p:cNvSpPr>
          <p:nvPr>
            <p:ph type="ctrTitle"/>
          </p:nvPr>
        </p:nvSpPr>
        <p:spPr/>
        <p:txBody>
          <a:bodyPr/>
          <a:lstStyle/>
          <a:p>
            <a:r>
              <a:rPr lang="en-US" b="1" dirty="0">
                <a:latin typeface="Gotham Black" pitchFamily="50" charset="0"/>
              </a:rPr>
              <a:t>2023 legislative session</a:t>
            </a:r>
          </a:p>
        </p:txBody>
      </p:sp>
      <p:sp>
        <p:nvSpPr>
          <p:cNvPr id="3" name="Subtitle 2">
            <a:extLst>
              <a:ext uri="{FF2B5EF4-FFF2-40B4-BE49-F238E27FC236}">
                <a16:creationId xmlns:a16="http://schemas.microsoft.com/office/drawing/2014/main" id="{D60C074E-F98A-A682-4F25-8BD730ED4EC5}"/>
              </a:ext>
            </a:extLst>
          </p:cNvPr>
          <p:cNvSpPr>
            <a:spLocks noGrp="1"/>
          </p:cNvSpPr>
          <p:nvPr>
            <p:ph type="subTitle" idx="1"/>
          </p:nvPr>
        </p:nvSpPr>
        <p:spPr/>
        <p:txBody>
          <a:bodyPr/>
          <a:lstStyle/>
          <a:p>
            <a:r>
              <a:rPr lang="en-US" dirty="0"/>
              <a:t>Laura Bordelon</a:t>
            </a:r>
          </a:p>
          <a:p>
            <a:r>
              <a:rPr lang="en-US" dirty="0"/>
              <a:t>Minnesota Chamber of Commerce  </a:t>
            </a:r>
          </a:p>
        </p:txBody>
      </p:sp>
    </p:spTree>
    <p:extLst>
      <p:ext uri="{BB962C8B-B14F-4D97-AF65-F5344CB8AC3E}">
        <p14:creationId xmlns:p14="http://schemas.microsoft.com/office/powerpoint/2010/main" val="49357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520190"/>
          </a:xfrm>
          <a:prstGeom prst="rect">
            <a:avLst/>
          </a:prstGeom>
          <a:solidFill>
            <a:srgbClr val="18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latin typeface="Gotham Black" panose="02000603040000020004" pitchFamily="2" charset="0"/>
              </a:rPr>
              <a:t>2023 legislative session</a:t>
            </a:r>
            <a:endParaRPr lang="en-US" dirty="0"/>
          </a:p>
        </p:txBody>
      </p:sp>
      <p:sp>
        <p:nvSpPr>
          <p:cNvPr id="3" name="Content Placeholder 2"/>
          <p:cNvSpPr>
            <a:spLocks noGrp="1"/>
          </p:cNvSpPr>
          <p:nvPr>
            <p:ph idx="1"/>
          </p:nvPr>
        </p:nvSpPr>
        <p:spPr>
          <a:xfrm>
            <a:off x="838199" y="2300042"/>
            <a:ext cx="10012251" cy="4089183"/>
          </a:xfrm>
        </p:spPr>
        <p:txBody>
          <a:bodyPr>
            <a:noAutofit/>
          </a:bodyPr>
          <a:lstStyle/>
          <a:p>
            <a:pPr indent="0">
              <a:lnSpc>
                <a:spcPct val="100000"/>
              </a:lnSpc>
              <a:spcBef>
                <a:spcPts val="0"/>
              </a:spcBef>
              <a:buNone/>
            </a:pPr>
            <a:r>
              <a:rPr lang="en-US" sz="2400" b="1" dirty="0">
                <a:solidFill>
                  <a:srgbClr val="C00000"/>
                </a:solidFill>
              </a:rPr>
              <a:t>“Minnesota Miracle 2.0”</a:t>
            </a:r>
            <a:endParaRPr lang="en-US" sz="2400" dirty="0">
              <a:solidFill>
                <a:srgbClr val="182752"/>
              </a:solidFill>
            </a:endParaRPr>
          </a:p>
          <a:p>
            <a:pPr marL="342900" indent="-342900">
              <a:lnSpc>
                <a:spcPct val="100000"/>
              </a:lnSpc>
              <a:spcBef>
                <a:spcPts val="0"/>
              </a:spcBef>
            </a:pPr>
            <a:r>
              <a:rPr lang="en-US" sz="2300" b="0" i="0" dirty="0">
                <a:solidFill>
                  <a:srgbClr val="002060"/>
                </a:solidFill>
                <a:effectLst/>
                <a:latin typeface="Crimson Pro"/>
              </a:rPr>
              <a:t>“I've said it before that you don't gain political capital to think about the next election… You gain political capital to burn it to improve lives. And Minnesotans know that this will do that.”</a:t>
            </a:r>
            <a:r>
              <a:rPr lang="en-US" sz="2300" dirty="0">
                <a:solidFill>
                  <a:srgbClr val="002060"/>
                </a:solidFill>
                <a:latin typeface="Crimson Pro"/>
              </a:rPr>
              <a:t> </a:t>
            </a:r>
            <a:r>
              <a:rPr lang="en-US" sz="2300" i="1" dirty="0">
                <a:solidFill>
                  <a:srgbClr val="002060"/>
                </a:solidFill>
                <a:latin typeface="TwitterChirp"/>
              </a:rPr>
              <a:t>– </a:t>
            </a:r>
            <a:r>
              <a:rPr lang="en-US" sz="2300" b="0" i="1" dirty="0">
                <a:solidFill>
                  <a:srgbClr val="002060"/>
                </a:solidFill>
                <a:effectLst/>
                <a:latin typeface="TwitterChirp"/>
              </a:rPr>
              <a:t>Governor Walz</a:t>
            </a:r>
            <a:endParaRPr lang="en-US" sz="2300" i="1" dirty="0">
              <a:solidFill>
                <a:srgbClr val="002060"/>
              </a:solidFill>
            </a:endParaRPr>
          </a:p>
          <a:p>
            <a:pPr indent="0">
              <a:lnSpc>
                <a:spcPct val="100000"/>
              </a:lnSpc>
              <a:spcBef>
                <a:spcPts val="0"/>
              </a:spcBef>
              <a:buNone/>
            </a:pPr>
            <a:endParaRPr lang="en-US" sz="2300" dirty="0">
              <a:solidFill>
                <a:srgbClr val="002060"/>
              </a:solidFill>
            </a:endParaRPr>
          </a:p>
          <a:p>
            <a:pPr marL="342900" indent="-342900">
              <a:lnSpc>
                <a:spcPct val="100000"/>
              </a:lnSpc>
              <a:spcBef>
                <a:spcPts val="0"/>
              </a:spcBef>
            </a:pPr>
            <a:r>
              <a:rPr lang="en-US" sz="2300" dirty="0">
                <a:solidFill>
                  <a:srgbClr val="002060"/>
                </a:solidFill>
              </a:rPr>
              <a:t>“To Minnesotans who told us they are tired of gridlock and inaction, we heard you. We are leading and we are making a difference for Minnesotans.” </a:t>
            </a:r>
            <a:r>
              <a:rPr lang="en-US" sz="2300" i="1" dirty="0">
                <a:solidFill>
                  <a:srgbClr val="002060"/>
                </a:solidFill>
              </a:rPr>
              <a:t>– Senate Majority Leader Kari </a:t>
            </a:r>
            <a:r>
              <a:rPr lang="en-US" sz="2300" i="1" dirty="0" err="1">
                <a:solidFill>
                  <a:srgbClr val="002060"/>
                </a:solidFill>
              </a:rPr>
              <a:t>Dziedzic</a:t>
            </a:r>
            <a:endParaRPr lang="en-US" sz="2300" i="1" dirty="0">
              <a:solidFill>
                <a:srgbClr val="002060"/>
              </a:solidFill>
            </a:endParaRPr>
          </a:p>
          <a:p>
            <a:pPr marL="342900" indent="-342900">
              <a:lnSpc>
                <a:spcPct val="100000"/>
              </a:lnSpc>
              <a:spcBef>
                <a:spcPts val="0"/>
              </a:spcBef>
            </a:pPr>
            <a:endParaRPr lang="en-US" sz="2300" dirty="0">
              <a:solidFill>
                <a:srgbClr val="002060"/>
              </a:solidFill>
            </a:endParaRPr>
          </a:p>
          <a:p>
            <a:pPr marL="342900" indent="-342900">
              <a:lnSpc>
                <a:spcPct val="100000"/>
              </a:lnSpc>
              <a:spcBef>
                <a:spcPts val="0"/>
              </a:spcBef>
            </a:pPr>
            <a:r>
              <a:rPr lang="en-US" sz="2300" b="0" i="0" dirty="0">
                <a:solidFill>
                  <a:srgbClr val="002060"/>
                </a:solidFill>
                <a:effectLst/>
                <a:latin typeface="Crimson Pro"/>
              </a:rPr>
              <a:t>“What I wanted us to do was under promise and over deliver. And I feel like that's what we did.” </a:t>
            </a:r>
            <a:r>
              <a:rPr lang="en-US" sz="2300" b="0" i="1" dirty="0">
                <a:solidFill>
                  <a:srgbClr val="002060"/>
                </a:solidFill>
                <a:effectLst/>
                <a:latin typeface="Crimson Pro"/>
              </a:rPr>
              <a:t>– House Speaker Melissa </a:t>
            </a:r>
            <a:r>
              <a:rPr lang="en-US" sz="2300" b="0" i="1" dirty="0" err="1">
                <a:solidFill>
                  <a:srgbClr val="002060"/>
                </a:solidFill>
                <a:effectLst/>
                <a:latin typeface="Crimson Pro"/>
              </a:rPr>
              <a:t>Hortman</a:t>
            </a:r>
            <a:r>
              <a:rPr lang="en-US" sz="2300" b="0" i="1" dirty="0">
                <a:solidFill>
                  <a:srgbClr val="002060"/>
                </a:solidFill>
                <a:effectLst/>
                <a:latin typeface="Crimson Pro"/>
              </a:rPr>
              <a:t> </a:t>
            </a:r>
            <a:endParaRPr lang="en-US" sz="2300" i="1" dirty="0">
              <a:solidFill>
                <a:srgbClr val="002060"/>
              </a:solidFill>
              <a:highlight>
                <a:srgbClr val="FFFF00"/>
              </a:highlight>
            </a:endParaRPr>
          </a:p>
          <a:p>
            <a:pPr marL="342900" indent="-342900">
              <a:lnSpc>
                <a:spcPct val="100000"/>
              </a:lnSpc>
              <a:spcBef>
                <a:spcPts val="0"/>
              </a:spcBef>
            </a:pPr>
            <a:endParaRPr lang="en-US" sz="2400" dirty="0">
              <a:solidFill>
                <a:srgbClr val="182752"/>
              </a:solidFill>
            </a:endParaRPr>
          </a:p>
          <a:p>
            <a:pPr marL="342900" indent="-342900">
              <a:lnSpc>
                <a:spcPct val="100000"/>
              </a:lnSpc>
              <a:spcBef>
                <a:spcPts val="0"/>
              </a:spcBef>
            </a:pPr>
            <a:endParaRPr lang="en-US" sz="2400" dirty="0">
              <a:solidFill>
                <a:srgbClr val="182752"/>
              </a:solidFill>
            </a:endParaRPr>
          </a:p>
          <a:p>
            <a:pPr marL="342900" indent="-342900">
              <a:lnSpc>
                <a:spcPct val="100000"/>
              </a:lnSpc>
              <a:spcBef>
                <a:spcPts val="0"/>
              </a:spcBef>
            </a:pPr>
            <a:endParaRPr lang="en-US" sz="2400" dirty="0">
              <a:solidFill>
                <a:srgbClr val="182752"/>
              </a:solidFill>
            </a:endParaRPr>
          </a:p>
          <a:p>
            <a:pPr marL="342900" indent="-342900">
              <a:lnSpc>
                <a:spcPct val="100000"/>
              </a:lnSpc>
              <a:spcBef>
                <a:spcPts val="0"/>
              </a:spcBef>
            </a:pPr>
            <a:endParaRPr lang="en-US" sz="2400" dirty="0">
              <a:solidFill>
                <a:srgbClr val="182752"/>
              </a:solidFill>
            </a:endParaRPr>
          </a:p>
          <a:p>
            <a:pPr marL="342900" indent="-342900">
              <a:lnSpc>
                <a:spcPct val="100000"/>
              </a:lnSpc>
              <a:spcBef>
                <a:spcPts val="0"/>
              </a:spcBef>
            </a:pPr>
            <a:endParaRPr lang="en-US" sz="2400" dirty="0">
              <a:solidFill>
                <a:srgbClr val="182752"/>
              </a:solidFill>
            </a:endParaRPr>
          </a:p>
          <a:p>
            <a:pPr indent="0">
              <a:lnSpc>
                <a:spcPct val="100000"/>
              </a:lnSpc>
              <a:spcBef>
                <a:spcPts val="0"/>
              </a:spcBef>
              <a:buNone/>
            </a:pPr>
            <a:endParaRPr lang="en-US" sz="2400" dirty="0">
              <a:solidFill>
                <a:srgbClr val="182752"/>
              </a:solidFill>
            </a:endParaRPr>
          </a:p>
          <a:p>
            <a:pPr indent="0">
              <a:lnSpc>
                <a:spcPct val="100000"/>
              </a:lnSpc>
              <a:spcBef>
                <a:spcPts val="0"/>
              </a:spcBef>
              <a:buNone/>
            </a:pPr>
            <a:endParaRPr lang="en-US" sz="2400" dirty="0">
              <a:solidFill>
                <a:srgbClr val="182752"/>
              </a:solidFill>
            </a:endParaRPr>
          </a:p>
        </p:txBody>
      </p:sp>
      <p:sp>
        <p:nvSpPr>
          <p:cNvPr id="5" name="TextBox 4"/>
          <p:cNvSpPr txBox="1"/>
          <p:nvPr/>
        </p:nvSpPr>
        <p:spPr>
          <a:xfrm>
            <a:off x="838199" y="1574163"/>
            <a:ext cx="100122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C00000"/>
                </a:solidFill>
                <a:latin typeface="Calibri" panose="020F0502020204030204" pitchFamily="34" charset="0"/>
                <a:cs typeface="Calibri" panose="020F0502020204030204" pitchFamily="34" charset="0"/>
              </a:rPr>
              <a:t>Single party DFL control</a:t>
            </a: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79549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520190"/>
          </a:xfrm>
          <a:prstGeom prst="rect">
            <a:avLst/>
          </a:prstGeom>
          <a:solidFill>
            <a:srgbClr val="18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latin typeface="Gotham Black" panose="02000603040000020004" pitchFamily="2" charset="0"/>
              </a:rPr>
              <a:t>2023 legislative session</a:t>
            </a:r>
            <a:endParaRPr lang="en-US" dirty="0"/>
          </a:p>
        </p:txBody>
      </p:sp>
      <p:sp>
        <p:nvSpPr>
          <p:cNvPr id="3" name="Content Placeholder 2"/>
          <p:cNvSpPr>
            <a:spLocks noGrp="1"/>
          </p:cNvSpPr>
          <p:nvPr>
            <p:ph idx="1"/>
          </p:nvPr>
        </p:nvSpPr>
        <p:spPr>
          <a:xfrm>
            <a:off x="838199" y="2065469"/>
            <a:ext cx="10347101" cy="4392482"/>
          </a:xfrm>
        </p:spPr>
        <p:txBody>
          <a:bodyPr>
            <a:noAutofit/>
          </a:bodyPr>
          <a:lstStyle/>
          <a:p>
            <a:pPr>
              <a:lnSpc>
                <a:spcPct val="100000"/>
              </a:lnSpc>
              <a:spcBef>
                <a:spcPts val="0"/>
              </a:spcBef>
              <a:buFont typeface="Wingdings" panose="05000000000000000000" pitchFamily="2" charset="2"/>
              <a:buChar char="ü"/>
            </a:pPr>
            <a:r>
              <a:rPr lang="en-US" dirty="0">
                <a:solidFill>
                  <a:srgbClr val="182752"/>
                </a:solidFill>
              </a:rPr>
              <a:t>  Protect reproductive rights</a:t>
            </a:r>
          </a:p>
          <a:p>
            <a:pPr>
              <a:lnSpc>
                <a:spcPct val="100000"/>
              </a:lnSpc>
              <a:spcBef>
                <a:spcPts val="0"/>
              </a:spcBef>
              <a:buFont typeface="Wingdings" panose="05000000000000000000" pitchFamily="2" charset="2"/>
              <a:buChar char="ü"/>
            </a:pPr>
            <a:r>
              <a:rPr lang="en-US" dirty="0">
                <a:solidFill>
                  <a:srgbClr val="182752"/>
                </a:solidFill>
              </a:rPr>
              <a:t>  Climate, clean energy and environment</a:t>
            </a:r>
          </a:p>
          <a:p>
            <a:pPr>
              <a:lnSpc>
                <a:spcPct val="100000"/>
              </a:lnSpc>
              <a:spcBef>
                <a:spcPts val="0"/>
              </a:spcBef>
              <a:buFont typeface="Wingdings" panose="05000000000000000000" pitchFamily="2" charset="2"/>
              <a:buChar char="ü"/>
            </a:pPr>
            <a:r>
              <a:rPr lang="en-US" dirty="0">
                <a:solidFill>
                  <a:srgbClr val="182752"/>
                </a:solidFill>
              </a:rPr>
              <a:t>  Paid family leave </a:t>
            </a:r>
          </a:p>
          <a:p>
            <a:pPr>
              <a:lnSpc>
                <a:spcPct val="100000"/>
              </a:lnSpc>
              <a:spcBef>
                <a:spcPts val="0"/>
              </a:spcBef>
              <a:buFont typeface="Wingdings" panose="05000000000000000000" pitchFamily="2" charset="2"/>
              <a:buChar char="ü"/>
            </a:pPr>
            <a:r>
              <a:rPr lang="en-US" dirty="0">
                <a:solidFill>
                  <a:srgbClr val="182752"/>
                </a:solidFill>
              </a:rPr>
              <a:t>  Earned sick and safe time </a:t>
            </a:r>
          </a:p>
          <a:p>
            <a:pPr>
              <a:lnSpc>
                <a:spcPct val="100000"/>
              </a:lnSpc>
              <a:spcBef>
                <a:spcPts val="0"/>
              </a:spcBef>
              <a:buFont typeface="Wingdings" panose="05000000000000000000" pitchFamily="2" charset="2"/>
              <a:buChar char="ü"/>
            </a:pPr>
            <a:r>
              <a:rPr lang="en-US" dirty="0">
                <a:solidFill>
                  <a:srgbClr val="182752"/>
                </a:solidFill>
              </a:rPr>
              <a:t>  Protect workers </a:t>
            </a:r>
          </a:p>
          <a:p>
            <a:pPr>
              <a:lnSpc>
                <a:spcPct val="100000"/>
              </a:lnSpc>
              <a:spcBef>
                <a:spcPts val="0"/>
              </a:spcBef>
              <a:buFont typeface="Wingdings" panose="05000000000000000000" pitchFamily="2" charset="2"/>
              <a:buChar char="ü"/>
            </a:pPr>
            <a:r>
              <a:rPr lang="en-US" dirty="0">
                <a:solidFill>
                  <a:srgbClr val="182752"/>
                </a:solidFill>
              </a:rPr>
              <a:t>  Protect democracy </a:t>
            </a:r>
          </a:p>
          <a:p>
            <a:pPr>
              <a:lnSpc>
                <a:spcPct val="100000"/>
              </a:lnSpc>
              <a:spcBef>
                <a:spcPts val="0"/>
              </a:spcBef>
              <a:buFont typeface="Wingdings" panose="05000000000000000000" pitchFamily="2" charset="2"/>
              <a:buChar char="ü"/>
            </a:pPr>
            <a:r>
              <a:rPr lang="en-US" dirty="0">
                <a:solidFill>
                  <a:srgbClr val="182752"/>
                </a:solidFill>
              </a:rPr>
              <a:t>  Legalize marijuana</a:t>
            </a:r>
          </a:p>
          <a:p>
            <a:pPr>
              <a:lnSpc>
                <a:spcPct val="100000"/>
              </a:lnSpc>
              <a:spcBef>
                <a:spcPts val="0"/>
              </a:spcBef>
              <a:buFont typeface="Wingdings" panose="05000000000000000000" pitchFamily="2" charset="2"/>
              <a:buChar char="ü"/>
            </a:pPr>
            <a:r>
              <a:rPr lang="en-US" dirty="0">
                <a:solidFill>
                  <a:srgbClr val="182752"/>
                </a:solidFill>
              </a:rPr>
              <a:t>  Gun control </a:t>
            </a:r>
          </a:p>
          <a:p>
            <a:pPr>
              <a:lnSpc>
                <a:spcPct val="100000"/>
              </a:lnSpc>
              <a:spcBef>
                <a:spcPts val="0"/>
              </a:spcBef>
              <a:buFont typeface="Wingdings" panose="05000000000000000000" pitchFamily="2" charset="2"/>
              <a:buChar char="ü"/>
            </a:pPr>
            <a:r>
              <a:rPr lang="en-US" dirty="0">
                <a:solidFill>
                  <a:srgbClr val="182752"/>
                </a:solidFill>
              </a:rPr>
              <a:t>  Drivers’ licenses for undocumented individuals </a:t>
            </a:r>
          </a:p>
          <a:p>
            <a:pPr>
              <a:lnSpc>
                <a:spcPct val="100000"/>
              </a:lnSpc>
              <a:spcBef>
                <a:spcPts val="0"/>
              </a:spcBef>
              <a:buFont typeface="Wingdings" panose="05000000000000000000" pitchFamily="2" charset="2"/>
              <a:buChar char="ü"/>
            </a:pPr>
            <a:r>
              <a:rPr lang="en-US" dirty="0">
                <a:solidFill>
                  <a:srgbClr val="182752"/>
                </a:solidFill>
              </a:rPr>
              <a:t>  Corporations and the wealthy pay their “fair share” </a:t>
            </a:r>
          </a:p>
          <a:p>
            <a:pPr>
              <a:lnSpc>
                <a:spcPct val="100000"/>
              </a:lnSpc>
              <a:spcBef>
                <a:spcPts val="0"/>
              </a:spcBef>
              <a:buFont typeface="Wingdings" panose="05000000000000000000" pitchFamily="2" charset="2"/>
              <a:buChar char="ü"/>
            </a:pPr>
            <a:r>
              <a:rPr lang="en-US" dirty="0">
                <a:solidFill>
                  <a:srgbClr val="182752"/>
                </a:solidFill>
              </a:rPr>
              <a:t>  Health care mandates and cost control mechanisms</a:t>
            </a:r>
          </a:p>
          <a:p>
            <a:pPr>
              <a:lnSpc>
                <a:spcPct val="100000"/>
              </a:lnSpc>
              <a:spcBef>
                <a:spcPts val="0"/>
              </a:spcBef>
              <a:buFont typeface="Wingdings" panose="05000000000000000000" pitchFamily="2" charset="2"/>
              <a:buChar char="ü"/>
            </a:pPr>
            <a:r>
              <a:rPr lang="en-US" dirty="0">
                <a:solidFill>
                  <a:srgbClr val="182752"/>
                </a:solidFill>
              </a:rPr>
              <a:t>  Tuition free college based on income; K-12 funding with automatic increases </a:t>
            </a:r>
          </a:p>
          <a:p>
            <a:pPr>
              <a:lnSpc>
                <a:spcPct val="100000"/>
              </a:lnSpc>
              <a:spcBef>
                <a:spcPts val="0"/>
              </a:spcBef>
              <a:buFont typeface="Wingdings" panose="05000000000000000000" pitchFamily="2" charset="2"/>
              <a:buChar char="ü"/>
            </a:pPr>
            <a:r>
              <a:rPr lang="en-US" dirty="0">
                <a:solidFill>
                  <a:srgbClr val="182752"/>
                </a:solidFill>
              </a:rPr>
              <a:t>  Tax credits – income limited </a:t>
            </a:r>
          </a:p>
          <a:p>
            <a:pPr>
              <a:lnSpc>
                <a:spcPct val="100000"/>
              </a:lnSpc>
              <a:spcBef>
                <a:spcPts val="0"/>
              </a:spcBef>
              <a:buFont typeface="Wingdings" panose="05000000000000000000" pitchFamily="2" charset="2"/>
              <a:buChar char="ü"/>
            </a:pPr>
            <a:r>
              <a:rPr lang="en-US" dirty="0">
                <a:solidFill>
                  <a:srgbClr val="182752"/>
                </a:solidFill>
              </a:rPr>
              <a:t>  Social security tax reduction – but not full elimination</a:t>
            </a:r>
          </a:p>
          <a:p>
            <a:pPr>
              <a:lnSpc>
                <a:spcPct val="100000"/>
              </a:lnSpc>
              <a:spcBef>
                <a:spcPts val="0"/>
              </a:spcBef>
              <a:buFont typeface="Wingdings" panose="05000000000000000000" pitchFamily="2" charset="2"/>
              <a:buChar char="ü"/>
            </a:pPr>
            <a:r>
              <a:rPr lang="en-US" dirty="0">
                <a:solidFill>
                  <a:srgbClr val="182752"/>
                </a:solidFill>
              </a:rPr>
              <a:t>  “Historic investments” – housing, education, health care, transportation, wastewater treatment </a:t>
            </a:r>
          </a:p>
          <a:p>
            <a:pPr indent="0">
              <a:lnSpc>
                <a:spcPct val="100000"/>
              </a:lnSpc>
              <a:spcBef>
                <a:spcPts val="0"/>
              </a:spcBef>
              <a:buNone/>
            </a:pPr>
            <a:endParaRPr lang="en-US" sz="2000" dirty="0">
              <a:solidFill>
                <a:srgbClr val="182752"/>
              </a:solidFill>
            </a:endParaRPr>
          </a:p>
        </p:txBody>
      </p:sp>
      <p:sp>
        <p:nvSpPr>
          <p:cNvPr id="5" name="TextBox 4"/>
          <p:cNvSpPr txBox="1"/>
          <p:nvPr/>
        </p:nvSpPr>
        <p:spPr>
          <a:xfrm>
            <a:off x="838199" y="1574163"/>
            <a:ext cx="100122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LEGISLATURE AND GOVERNOR’S PRIORITIES:</a:t>
            </a:r>
          </a:p>
        </p:txBody>
      </p:sp>
    </p:spTree>
    <p:extLst>
      <p:ext uri="{BB962C8B-B14F-4D97-AF65-F5344CB8AC3E}">
        <p14:creationId xmlns:p14="http://schemas.microsoft.com/office/powerpoint/2010/main" val="55809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520190"/>
          </a:xfrm>
          <a:prstGeom prst="rect">
            <a:avLst/>
          </a:prstGeom>
          <a:solidFill>
            <a:srgbClr val="18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latin typeface="Gotham Black" panose="02000603040000020004" pitchFamily="2" charset="0"/>
              </a:rPr>
              <a:t>2023 legislative session</a:t>
            </a:r>
            <a:endParaRPr lang="en-US" dirty="0"/>
          </a:p>
        </p:txBody>
      </p:sp>
      <p:sp>
        <p:nvSpPr>
          <p:cNvPr id="3" name="Content Placeholder 2"/>
          <p:cNvSpPr>
            <a:spLocks noGrp="1"/>
          </p:cNvSpPr>
          <p:nvPr>
            <p:ph idx="1"/>
          </p:nvPr>
        </p:nvSpPr>
        <p:spPr>
          <a:xfrm>
            <a:off x="838199" y="2158939"/>
            <a:ext cx="10347102" cy="4299012"/>
          </a:xfrm>
        </p:spPr>
        <p:txBody>
          <a:bodyPr>
            <a:noAutofit/>
          </a:bodyPr>
          <a:lstStyle/>
          <a:p>
            <a:pPr marL="342900" indent="-342900">
              <a:lnSpc>
                <a:spcPct val="100000"/>
              </a:lnSpc>
              <a:spcBef>
                <a:spcPts val="0"/>
              </a:spcBef>
            </a:pPr>
            <a:r>
              <a:rPr lang="en-US" sz="2300" dirty="0">
                <a:solidFill>
                  <a:srgbClr val="002060"/>
                </a:solidFill>
              </a:rPr>
              <a:t>Minnesota’s most consequential session in recent memory – “transformational,” “historic,” “landmark,” “bonkers!”</a:t>
            </a:r>
          </a:p>
          <a:p>
            <a:pPr indent="0">
              <a:lnSpc>
                <a:spcPct val="100000"/>
              </a:lnSpc>
              <a:spcBef>
                <a:spcPts val="0"/>
              </a:spcBef>
              <a:buNone/>
            </a:pPr>
            <a:endParaRPr lang="en-US" sz="2300" dirty="0">
              <a:solidFill>
                <a:srgbClr val="002060"/>
              </a:solidFill>
            </a:endParaRPr>
          </a:p>
          <a:p>
            <a:pPr marL="342900" indent="-342900">
              <a:lnSpc>
                <a:spcPct val="100000"/>
              </a:lnSpc>
              <a:spcBef>
                <a:spcPts val="0"/>
              </a:spcBef>
            </a:pPr>
            <a:r>
              <a:rPr lang="en-US" sz="2300" dirty="0">
                <a:solidFill>
                  <a:srgbClr val="002060"/>
                </a:solidFill>
              </a:rPr>
              <a:t>Long-term impacts unknown </a:t>
            </a:r>
          </a:p>
          <a:p>
            <a:pPr indent="0">
              <a:lnSpc>
                <a:spcPct val="100000"/>
              </a:lnSpc>
              <a:spcBef>
                <a:spcPts val="0"/>
              </a:spcBef>
              <a:buNone/>
            </a:pPr>
            <a:endParaRPr lang="en-US" sz="2300" dirty="0">
              <a:solidFill>
                <a:srgbClr val="002060"/>
              </a:solidFill>
            </a:endParaRPr>
          </a:p>
          <a:p>
            <a:pPr marL="342900" indent="-342900">
              <a:lnSpc>
                <a:spcPct val="100000"/>
              </a:lnSpc>
              <a:spcBef>
                <a:spcPts val="0"/>
              </a:spcBef>
            </a:pPr>
            <a:r>
              <a:rPr lang="en-US" sz="2300" dirty="0">
                <a:solidFill>
                  <a:srgbClr val="002060"/>
                </a:solidFill>
              </a:rPr>
              <a:t>Historic budget surplus drained; state spending blow out; $10 billion in new taxes;  significant state government expansion</a:t>
            </a:r>
          </a:p>
          <a:p>
            <a:pPr indent="0">
              <a:lnSpc>
                <a:spcPct val="100000"/>
              </a:lnSpc>
              <a:spcBef>
                <a:spcPts val="0"/>
              </a:spcBef>
              <a:buNone/>
            </a:pPr>
            <a:endParaRPr lang="en-US" sz="2300" dirty="0">
              <a:solidFill>
                <a:srgbClr val="002060"/>
              </a:solidFill>
            </a:endParaRPr>
          </a:p>
          <a:p>
            <a:pPr marL="342900" indent="-342900">
              <a:lnSpc>
                <a:spcPct val="100000"/>
              </a:lnSpc>
              <a:spcBef>
                <a:spcPts val="0"/>
              </a:spcBef>
            </a:pPr>
            <a:r>
              <a:rPr lang="en-US" sz="2300" dirty="0">
                <a:solidFill>
                  <a:srgbClr val="002060"/>
                </a:solidFill>
              </a:rPr>
              <a:t>Unusually partisan approach given close split </a:t>
            </a:r>
          </a:p>
          <a:p>
            <a:pPr indent="0">
              <a:lnSpc>
                <a:spcPct val="100000"/>
              </a:lnSpc>
              <a:spcBef>
                <a:spcPts val="0"/>
              </a:spcBef>
              <a:buNone/>
            </a:pPr>
            <a:endParaRPr lang="en-US" sz="2300" dirty="0">
              <a:solidFill>
                <a:srgbClr val="002060"/>
              </a:solidFill>
            </a:endParaRPr>
          </a:p>
          <a:p>
            <a:pPr marL="342900" indent="-342900">
              <a:lnSpc>
                <a:spcPct val="100000"/>
              </a:lnSpc>
              <a:spcBef>
                <a:spcPts val="0"/>
              </a:spcBef>
            </a:pPr>
            <a:r>
              <a:rPr lang="en-US" sz="2300" dirty="0">
                <a:solidFill>
                  <a:srgbClr val="002060"/>
                </a:solidFill>
              </a:rPr>
              <a:t>Anti-business, anti-employer approach</a:t>
            </a:r>
          </a:p>
          <a:p>
            <a:pPr indent="0">
              <a:lnSpc>
                <a:spcPct val="100000"/>
              </a:lnSpc>
              <a:spcBef>
                <a:spcPts val="0"/>
              </a:spcBef>
              <a:buNone/>
            </a:pPr>
            <a:r>
              <a:rPr lang="en-US" sz="2300" dirty="0">
                <a:solidFill>
                  <a:srgbClr val="002060"/>
                </a:solidFill>
              </a:rPr>
              <a:t> </a:t>
            </a:r>
          </a:p>
          <a:p>
            <a:pPr marL="342900" indent="-342900">
              <a:lnSpc>
                <a:spcPct val="100000"/>
              </a:lnSpc>
              <a:spcBef>
                <a:spcPts val="0"/>
              </a:spcBef>
            </a:pPr>
            <a:r>
              <a:rPr lang="en-US" sz="2300" dirty="0">
                <a:solidFill>
                  <a:srgbClr val="002060"/>
                </a:solidFill>
              </a:rPr>
              <a:t>No structural tax reform – missed opportunity </a:t>
            </a:r>
            <a:endParaRPr lang="en-US" sz="2000" dirty="0">
              <a:solidFill>
                <a:srgbClr val="002060"/>
              </a:solidFill>
            </a:endParaRPr>
          </a:p>
          <a:p>
            <a:pPr indent="0">
              <a:lnSpc>
                <a:spcPct val="100000"/>
              </a:lnSpc>
              <a:spcBef>
                <a:spcPts val="0"/>
              </a:spcBef>
              <a:buNone/>
            </a:pPr>
            <a:endParaRPr lang="en-US" sz="2000" dirty="0">
              <a:solidFill>
                <a:srgbClr val="182752"/>
              </a:solidFill>
            </a:endParaRPr>
          </a:p>
          <a:p>
            <a:pPr indent="0">
              <a:lnSpc>
                <a:spcPct val="100000"/>
              </a:lnSpc>
              <a:spcBef>
                <a:spcPts val="0"/>
              </a:spcBef>
              <a:buNone/>
            </a:pPr>
            <a:endParaRPr lang="en-US" sz="2000" dirty="0">
              <a:solidFill>
                <a:srgbClr val="182752"/>
              </a:solidFill>
            </a:endParaRPr>
          </a:p>
          <a:p>
            <a:pPr marL="342900" indent="-342900">
              <a:lnSpc>
                <a:spcPct val="100000"/>
              </a:lnSpc>
              <a:spcBef>
                <a:spcPts val="0"/>
              </a:spcBef>
            </a:pPr>
            <a:endParaRPr lang="en-US" sz="2000" dirty="0">
              <a:solidFill>
                <a:srgbClr val="182752"/>
              </a:solidFill>
            </a:endParaRPr>
          </a:p>
          <a:p>
            <a:pPr marL="342900" indent="-342900">
              <a:lnSpc>
                <a:spcPct val="100000"/>
              </a:lnSpc>
              <a:spcBef>
                <a:spcPts val="0"/>
              </a:spcBef>
            </a:pPr>
            <a:endParaRPr lang="en-US" sz="2000" dirty="0">
              <a:solidFill>
                <a:srgbClr val="182752"/>
              </a:solidFill>
            </a:endParaRPr>
          </a:p>
          <a:p>
            <a:pPr marL="342900" indent="-342900">
              <a:lnSpc>
                <a:spcPct val="100000"/>
              </a:lnSpc>
              <a:spcBef>
                <a:spcPts val="0"/>
              </a:spcBef>
            </a:pPr>
            <a:endParaRPr lang="en-US" sz="2000" dirty="0">
              <a:solidFill>
                <a:srgbClr val="182752"/>
              </a:solidFill>
            </a:endParaRPr>
          </a:p>
          <a:p>
            <a:pPr marL="342900" indent="-342900">
              <a:lnSpc>
                <a:spcPct val="100000"/>
              </a:lnSpc>
              <a:spcBef>
                <a:spcPts val="0"/>
              </a:spcBef>
            </a:pPr>
            <a:endParaRPr lang="en-US" sz="2000" dirty="0">
              <a:solidFill>
                <a:srgbClr val="182752"/>
              </a:solidFill>
            </a:endParaRPr>
          </a:p>
          <a:p>
            <a:pPr marL="342900" indent="-342900">
              <a:lnSpc>
                <a:spcPct val="100000"/>
              </a:lnSpc>
              <a:spcBef>
                <a:spcPts val="0"/>
              </a:spcBef>
            </a:pPr>
            <a:endParaRPr lang="en-US" sz="2000" dirty="0">
              <a:solidFill>
                <a:srgbClr val="182752"/>
              </a:solidFill>
            </a:endParaRPr>
          </a:p>
          <a:p>
            <a:pPr marL="342900" indent="-342900">
              <a:lnSpc>
                <a:spcPct val="100000"/>
              </a:lnSpc>
              <a:spcBef>
                <a:spcPts val="0"/>
              </a:spcBef>
            </a:pPr>
            <a:endParaRPr lang="en-US" sz="2000" dirty="0">
              <a:solidFill>
                <a:srgbClr val="182752"/>
              </a:solidFill>
            </a:endParaRPr>
          </a:p>
          <a:p>
            <a:pPr lvl="1" indent="0">
              <a:lnSpc>
                <a:spcPct val="100000"/>
              </a:lnSpc>
              <a:spcBef>
                <a:spcPts val="0"/>
              </a:spcBef>
              <a:buNone/>
            </a:pPr>
            <a:endParaRPr lang="en-US" sz="2400" dirty="0">
              <a:solidFill>
                <a:srgbClr val="0F1419"/>
              </a:solidFill>
              <a:latin typeface="TwitterChirp"/>
            </a:endParaRPr>
          </a:p>
          <a:p>
            <a:pPr marL="342900" indent="-342900">
              <a:lnSpc>
                <a:spcPct val="100000"/>
              </a:lnSpc>
              <a:spcBef>
                <a:spcPts val="0"/>
              </a:spcBef>
            </a:pPr>
            <a:endParaRPr lang="en-US" sz="2400" dirty="0">
              <a:solidFill>
                <a:srgbClr val="0F1419"/>
              </a:solidFill>
              <a:latin typeface="TwitterChirp"/>
            </a:endParaRPr>
          </a:p>
          <a:p>
            <a:pPr indent="0">
              <a:lnSpc>
                <a:spcPct val="100000"/>
              </a:lnSpc>
              <a:spcBef>
                <a:spcPts val="0"/>
              </a:spcBef>
              <a:buNone/>
            </a:pPr>
            <a:endParaRPr lang="en-US" sz="2400" dirty="0">
              <a:solidFill>
                <a:srgbClr val="182752"/>
              </a:solidFill>
            </a:endParaRPr>
          </a:p>
          <a:p>
            <a:pPr marL="342900" indent="-342900">
              <a:lnSpc>
                <a:spcPct val="100000"/>
              </a:lnSpc>
              <a:spcBef>
                <a:spcPts val="0"/>
              </a:spcBef>
            </a:pPr>
            <a:endParaRPr lang="en-US" sz="2400" dirty="0">
              <a:solidFill>
                <a:srgbClr val="182752"/>
              </a:solidFill>
            </a:endParaRPr>
          </a:p>
          <a:p>
            <a:pPr marL="342900" indent="-342900">
              <a:lnSpc>
                <a:spcPct val="100000"/>
              </a:lnSpc>
              <a:spcBef>
                <a:spcPts val="0"/>
              </a:spcBef>
            </a:pPr>
            <a:endParaRPr lang="en-US" sz="2400" dirty="0">
              <a:solidFill>
                <a:srgbClr val="182752"/>
              </a:solidFill>
            </a:endParaRPr>
          </a:p>
          <a:p>
            <a:pPr marL="342900" indent="-342900">
              <a:lnSpc>
                <a:spcPct val="100000"/>
              </a:lnSpc>
              <a:spcBef>
                <a:spcPts val="0"/>
              </a:spcBef>
            </a:pPr>
            <a:endParaRPr lang="en-US" sz="2400" dirty="0">
              <a:solidFill>
                <a:srgbClr val="182752"/>
              </a:solidFill>
            </a:endParaRPr>
          </a:p>
          <a:p>
            <a:pPr marL="342900" indent="-342900">
              <a:lnSpc>
                <a:spcPct val="100000"/>
              </a:lnSpc>
              <a:spcBef>
                <a:spcPts val="0"/>
              </a:spcBef>
            </a:pPr>
            <a:endParaRPr lang="en-US" sz="2400" dirty="0">
              <a:solidFill>
                <a:srgbClr val="182752"/>
              </a:solidFill>
            </a:endParaRPr>
          </a:p>
          <a:p>
            <a:pPr indent="0">
              <a:lnSpc>
                <a:spcPct val="100000"/>
              </a:lnSpc>
              <a:spcBef>
                <a:spcPts val="0"/>
              </a:spcBef>
              <a:buNone/>
            </a:pPr>
            <a:endParaRPr lang="en-US" sz="2400" dirty="0">
              <a:solidFill>
                <a:srgbClr val="182752"/>
              </a:solidFill>
            </a:endParaRPr>
          </a:p>
          <a:p>
            <a:pPr indent="0">
              <a:lnSpc>
                <a:spcPct val="100000"/>
              </a:lnSpc>
              <a:spcBef>
                <a:spcPts val="0"/>
              </a:spcBef>
              <a:buNone/>
            </a:pPr>
            <a:endParaRPr lang="en-US" sz="2400" dirty="0">
              <a:solidFill>
                <a:srgbClr val="182752"/>
              </a:solidFill>
            </a:endParaRPr>
          </a:p>
        </p:txBody>
      </p:sp>
      <p:sp>
        <p:nvSpPr>
          <p:cNvPr id="5" name="TextBox 4"/>
          <p:cNvSpPr txBox="1"/>
          <p:nvPr/>
        </p:nvSpPr>
        <p:spPr>
          <a:xfrm>
            <a:off x="838199" y="1574163"/>
            <a:ext cx="100122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OUR TAKE</a:t>
            </a:r>
          </a:p>
        </p:txBody>
      </p:sp>
    </p:spTree>
    <p:extLst>
      <p:ext uri="{BB962C8B-B14F-4D97-AF65-F5344CB8AC3E}">
        <p14:creationId xmlns:p14="http://schemas.microsoft.com/office/powerpoint/2010/main" val="3349661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520190"/>
          </a:xfrm>
          <a:prstGeom prst="rect">
            <a:avLst/>
          </a:prstGeom>
          <a:solidFill>
            <a:srgbClr val="18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latin typeface="Gotham Black" panose="02000603040000020004" pitchFamily="2" charset="0"/>
              </a:rPr>
              <a:t>2023 legislative session</a:t>
            </a:r>
            <a:endParaRPr lang="en-US" dirty="0"/>
          </a:p>
        </p:txBody>
      </p:sp>
      <p:sp>
        <p:nvSpPr>
          <p:cNvPr id="3" name="Content Placeholder 2"/>
          <p:cNvSpPr>
            <a:spLocks noGrp="1"/>
          </p:cNvSpPr>
          <p:nvPr>
            <p:ph idx="1"/>
          </p:nvPr>
        </p:nvSpPr>
        <p:spPr>
          <a:xfrm>
            <a:off x="838199" y="2158939"/>
            <a:ext cx="10347102" cy="4299012"/>
          </a:xfrm>
        </p:spPr>
        <p:txBody>
          <a:bodyPr>
            <a:noAutofit/>
          </a:bodyPr>
          <a:lstStyle/>
          <a:p>
            <a:pPr indent="0">
              <a:lnSpc>
                <a:spcPct val="100000"/>
              </a:lnSpc>
              <a:spcBef>
                <a:spcPts val="0"/>
              </a:spcBef>
              <a:buNone/>
            </a:pPr>
            <a:r>
              <a:rPr lang="en-US" sz="2300" dirty="0">
                <a:solidFill>
                  <a:srgbClr val="182752"/>
                </a:solidFill>
              </a:rPr>
              <a:t>Historic budget surplus of $17.5 billion for FY 2024/25</a:t>
            </a:r>
          </a:p>
          <a:p>
            <a:pPr marL="1028700" lvl="1" indent="-342900">
              <a:lnSpc>
                <a:spcPct val="100000"/>
              </a:lnSpc>
              <a:spcBef>
                <a:spcPts val="0"/>
              </a:spcBef>
            </a:pPr>
            <a:r>
              <a:rPr lang="en-US" sz="2300" dirty="0">
                <a:solidFill>
                  <a:srgbClr val="182752"/>
                </a:solidFill>
              </a:rPr>
              <a:t>7.4% spending growth of $3.8 billion, already assumed</a:t>
            </a:r>
          </a:p>
          <a:p>
            <a:pPr marL="1028700" lvl="1" indent="-342900">
              <a:lnSpc>
                <a:spcPct val="100000"/>
              </a:lnSpc>
              <a:spcBef>
                <a:spcPts val="0"/>
              </a:spcBef>
            </a:pPr>
            <a:endParaRPr lang="en-US" sz="2300" dirty="0">
              <a:solidFill>
                <a:srgbClr val="182752"/>
              </a:solidFill>
            </a:endParaRPr>
          </a:p>
          <a:p>
            <a:pPr indent="0">
              <a:lnSpc>
                <a:spcPct val="100000"/>
              </a:lnSpc>
              <a:spcBef>
                <a:spcPts val="0"/>
              </a:spcBef>
              <a:buNone/>
            </a:pPr>
            <a:r>
              <a:rPr lang="en-US" sz="2300" dirty="0">
                <a:solidFill>
                  <a:srgbClr val="182752"/>
                </a:solidFill>
              </a:rPr>
              <a:t>Ongoing structural surplus of $5.4 billion for FY 26/27</a:t>
            </a:r>
          </a:p>
          <a:p>
            <a:pPr marL="1028700" lvl="1" indent="-342900">
              <a:lnSpc>
                <a:spcPct val="100000"/>
              </a:lnSpc>
              <a:spcBef>
                <a:spcPts val="0"/>
              </a:spcBef>
            </a:pPr>
            <a:r>
              <a:rPr lang="en-US" sz="2300" dirty="0">
                <a:solidFill>
                  <a:srgbClr val="182752"/>
                </a:solidFill>
              </a:rPr>
              <a:t>7% spending growth of $3.87 billion, already assumed</a:t>
            </a:r>
          </a:p>
          <a:p>
            <a:pPr marL="1028700" lvl="1" indent="-342900">
              <a:lnSpc>
                <a:spcPct val="100000"/>
              </a:lnSpc>
              <a:spcBef>
                <a:spcPts val="0"/>
              </a:spcBef>
            </a:pPr>
            <a:endParaRPr lang="en-US" sz="2300" dirty="0">
              <a:solidFill>
                <a:srgbClr val="182752"/>
              </a:solidFill>
            </a:endParaRPr>
          </a:p>
          <a:p>
            <a:pPr indent="0">
              <a:lnSpc>
                <a:spcPct val="100000"/>
              </a:lnSpc>
              <a:spcBef>
                <a:spcPts val="0"/>
              </a:spcBef>
              <a:buNone/>
            </a:pPr>
            <a:r>
              <a:rPr lang="en-US" sz="2300" dirty="0">
                <a:solidFill>
                  <a:srgbClr val="182752"/>
                </a:solidFill>
              </a:rPr>
              <a:t>State’s reserves and cash flow account at $3.2 billion </a:t>
            </a:r>
          </a:p>
          <a:p>
            <a:pPr lvl="1" indent="0">
              <a:lnSpc>
                <a:spcPct val="100000"/>
              </a:lnSpc>
              <a:spcBef>
                <a:spcPts val="0"/>
              </a:spcBef>
              <a:buNone/>
            </a:pPr>
            <a:endParaRPr lang="en-US" sz="2400" dirty="0">
              <a:solidFill>
                <a:srgbClr val="0F1419"/>
              </a:solidFill>
              <a:latin typeface="TwitterChirp"/>
            </a:endParaRPr>
          </a:p>
          <a:p>
            <a:pPr marL="342900" indent="-342900">
              <a:lnSpc>
                <a:spcPct val="100000"/>
              </a:lnSpc>
              <a:spcBef>
                <a:spcPts val="0"/>
              </a:spcBef>
            </a:pPr>
            <a:endParaRPr lang="en-US" sz="2400" dirty="0">
              <a:solidFill>
                <a:srgbClr val="0F1419"/>
              </a:solidFill>
              <a:latin typeface="TwitterChirp"/>
            </a:endParaRPr>
          </a:p>
          <a:p>
            <a:pPr indent="0">
              <a:lnSpc>
                <a:spcPct val="100000"/>
              </a:lnSpc>
              <a:spcBef>
                <a:spcPts val="0"/>
              </a:spcBef>
              <a:buNone/>
            </a:pPr>
            <a:endParaRPr lang="en-US" sz="2400" dirty="0">
              <a:solidFill>
                <a:srgbClr val="182752"/>
              </a:solidFill>
            </a:endParaRPr>
          </a:p>
          <a:p>
            <a:pPr marL="342900" indent="-342900">
              <a:lnSpc>
                <a:spcPct val="100000"/>
              </a:lnSpc>
              <a:spcBef>
                <a:spcPts val="0"/>
              </a:spcBef>
            </a:pPr>
            <a:endParaRPr lang="en-US" sz="2400" dirty="0">
              <a:solidFill>
                <a:srgbClr val="182752"/>
              </a:solidFill>
            </a:endParaRPr>
          </a:p>
          <a:p>
            <a:pPr marL="342900" indent="-342900">
              <a:lnSpc>
                <a:spcPct val="100000"/>
              </a:lnSpc>
              <a:spcBef>
                <a:spcPts val="0"/>
              </a:spcBef>
            </a:pPr>
            <a:endParaRPr lang="en-US" sz="2400" dirty="0">
              <a:solidFill>
                <a:srgbClr val="182752"/>
              </a:solidFill>
            </a:endParaRPr>
          </a:p>
          <a:p>
            <a:pPr marL="342900" indent="-342900">
              <a:lnSpc>
                <a:spcPct val="100000"/>
              </a:lnSpc>
              <a:spcBef>
                <a:spcPts val="0"/>
              </a:spcBef>
            </a:pPr>
            <a:endParaRPr lang="en-US" sz="2400" dirty="0">
              <a:solidFill>
                <a:srgbClr val="182752"/>
              </a:solidFill>
            </a:endParaRPr>
          </a:p>
          <a:p>
            <a:pPr marL="342900" indent="-342900">
              <a:lnSpc>
                <a:spcPct val="100000"/>
              </a:lnSpc>
              <a:spcBef>
                <a:spcPts val="0"/>
              </a:spcBef>
            </a:pPr>
            <a:endParaRPr lang="en-US" sz="2400" dirty="0">
              <a:solidFill>
                <a:srgbClr val="182752"/>
              </a:solidFill>
            </a:endParaRPr>
          </a:p>
          <a:p>
            <a:pPr indent="0">
              <a:lnSpc>
                <a:spcPct val="100000"/>
              </a:lnSpc>
              <a:spcBef>
                <a:spcPts val="0"/>
              </a:spcBef>
              <a:buNone/>
            </a:pPr>
            <a:endParaRPr lang="en-US" sz="2400" dirty="0">
              <a:solidFill>
                <a:srgbClr val="182752"/>
              </a:solidFill>
            </a:endParaRPr>
          </a:p>
          <a:p>
            <a:pPr indent="0">
              <a:lnSpc>
                <a:spcPct val="100000"/>
              </a:lnSpc>
              <a:spcBef>
                <a:spcPts val="0"/>
              </a:spcBef>
              <a:buNone/>
            </a:pPr>
            <a:endParaRPr lang="en-US" sz="2400" dirty="0">
              <a:solidFill>
                <a:srgbClr val="182752"/>
              </a:solidFill>
            </a:endParaRPr>
          </a:p>
        </p:txBody>
      </p:sp>
      <p:sp>
        <p:nvSpPr>
          <p:cNvPr id="5" name="TextBox 4"/>
          <p:cNvSpPr txBox="1"/>
          <p:nvPr/>
        </p:nvSpPr>
        <p:spPr>
          <a:xfrm>
            <a:off x="838199" y="1515719"/>
            <a:ext cx="100122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Budget </a:t>
            </a:r>
            <a:r>
              <a:rPr lang="en-US" sz="3200" b="1" dirty="0">
                <a:solidFill>
                  <a:srgbClr val="C00000"/>
                </a:solidFill>
                <a:latin typeface="Calibri" panose="020F0502020204030204" pitchFamily="34" charset="0"/>
                <a:cs typeface="Calibri" panose="020F0502020204030204" pitchFamily="34" charset="0"/>
              </a:rPr>
              <a:t>sett</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ing</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lang="en-US" sz="3200" b="1" dirty="0">
                <a:solidFill>
                  <a:srgbClr val="C00000"/>
                </a:solidFill>
                <a:latin typeface="Calibri" panose="020F0502020204030204" pitchFamily="34" charset="0"/>
                <a:cs typeface="Calibri" panose="020F0502020204030204" pitchFamily="34" charset="0"/>
              </a:rPr>
              <a:t>s</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ession</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 Where we started </a:t>
            </a:r>
          </a:p>
        </p:txBody>
      </p:sp>
    </p:spTree>
    <p:extLst>
      <p:ext uri="{BB962C8B-B14F-4D97-AF65-F5344CB8AC3E}">
        <p14:creationId xmlns:p14="http://schemas.microsoft.com/office/powerpoint/2010/main" val="1260626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520190"/>
          </a:xfrm>
          <a:prstGeom prst="rect">
            <a:avLst/>
          </a:prstGeom>
          <a:solidFill>
            <a:srgbClr val="18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latin typeface="Gotham Black" panose="02000603040000020004" pitchFamily="2" charset="0"/>
              </a:rPr>
              <a:t>2023 legislative session</a:t>
            </a:r>
            <a:endParaRPr lang="en-US" dirty="0"/>
          </a:p>
        </p:txBody>
      </p:sp>
      <p:sp>
        <p:nvSpPr>
          <p:cNvPr id="3" name="Content Placeholder 2"/>
          <p:cNvSpPr>
            <a:spLocks noGrp="1"/>
          </p:cNvSpPr>
          <p:nvPr>
            <p:ph idx="1"/>
          </p:nvPr>
        </p:nvSpPr>
        <p:spPr>
          <a:xfrm>
            <a:off x="838200" y="2212911"/>
            <a:ext cx="10515600" cy="4245040"/>
          </a:xfrm>
        </p:spPr>
        <p:txBody>
          <a:bodyPr>
            <a:noAutofit/>
          </a:bodyPr>
          <a:lstStyle/>
          <a:p>
            <a:pPr marL="342900" indent="-342900">
              <a:lnSpc>
                <a:spcPct val="100000"/>
              </a:lnSpc>
              <a:spcBef>
                <a:spcPts val="0"/>
              </a:spcBef>
            </a:pPr>
            <a:r>
              <a:rPr lang="en-US" sz="2400" dirty="0">
                <a:solidFill>
                  <a:srgbClr val="0F1419"/>
                </a:solidFill>
                <a:latin typeface="TwitterChirp"/>
              </a:rPr>
              <a:t>37% state General Fund budget increase of $19.3 billion = $71.5 billion in FY 24/25</a:t>
            </a:r>
          </a:p>
          <a:p>
            <a:pPr indent="0">
              <a:lnSpc>
                <a:spcPct val="100000"/>
              </a:lnSpc>
              <a:spcBef>
                <a:spcPts val="0"/>
              </a:spcBef>
              <a:buNone/>
            </a:pPr>
            <a:endParaRPr lang="en-US" sz="2400" dirty="0">
              <a:solidFill>
                <a:srgbClr val="0F1419"/>
              </a:solidFill>
              <a:latin typeface="TwitterChirp"/>
            </a:endParaRPr>
          </a:p>
          <a:p>
            <a:pPr marL="342900" indent="-342900">
              <a:lnSpc>
                <a:spcPct val="100000"/>
              </a:lnSpc>
              <a:spcBef>
                <a:spcPts val="0"/>
              </a:spcBef>
            </a:pPr>
            <a:r>
              <a:rPr lang="en-US" sz="2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On-going spending 17.5% growth in next biennium to $65 billion for FY 26/27</a:t>
            </a:r>
          </a:p>
          <a:p>
            <a:pPr indent="0">
              <a:lnSpc>
                <a:spcPct val="100000"/>
              </a:lnSpc>
              <a:spcBef>
                <a:spcPts val="0"/>
              </a:spcBef>
              <a:buNone/>
            </a:pP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spcBef>
                <a:spcPts val="0"/>
              </a:spcBef>
            </a:pPr>
            <a:r>
              <a:rPr lang="en-US" sz="2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$1.5 billion on bottom line for FY 24/25</a:t>
            </a:r>
          </a:p>
          <a:p>
            <a:pPr indent="0">
              <a:lnSpc>
                <a:spcPct val="100000"/>
              </a:lnSpc>
              <a:spcBef>
                <a:spcPts val="0"/>
              </a:spcBef>
              <a:buNone/>
            </a:pPr>
            <a:r>
              <a:rPr lang="en-US" sz="2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spcBef>
                <a:spcPts val="0"/>
              </a:spcBef>
            </a:pPr>
            <a:r>
              <a:rPr lang="en-US" sz="2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Had a $5.4 billion structural surplus in Feb. 2023 forecast – </a:t>
            </a:r>
            <a:r>
              <a:rPr lang="en-US" sz="2400" i="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now projecting a $472 million in structural deficit for FY 26/27, with inflation = </a:t>
            </a:r>
            <a:r>
              <a:rPr lang="en-US" sz="2400" b="1" i="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$1.36 deficit</a:t>
            </a:r>
            <a:endParaRPr lang="en-US" sz="24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spcBef>
                <a:spcPts val="0"/>
              </a:spcBef>
            </a:pPr>
            <a:endParaRPr lang="en-US" sz="2300" dirty="0">
              <a:solidFill>
                <a:srgbClr val="0F1419"/>
              </a:solidFill>
              <a:latin typeface="TwitterChirp"/>
            </a:endParaRPr>
          </a:p>
          <a:p>
            <a:pPr marL="342900" indent="-342900">
              <a:lnSpc>
                <a:spcPct val="100000"/>
              </a:lnSpc>
              <a:spcBef>
                <a:spcPts val="0"/>
              </a:spcBef>
            </a:pPr>
            <a:endParaRPr lang="en-US" sz="2300" dirty="0">
              <a:solidFill>
                <a:srgbClr val="0F1419"/>
              </a:solidFill>
              <a:latin typeface="TwitterChirp"/>
            </a:endParaRPr>
          </a:p>
          <a:p>
            <a:pPr indent="0">
              <a:lnSpc>
                <a:spcPct val="100000"/>
              </a:lnSpc>
              <a:spcBef>
                <a:spcPts val="0"/>
              </a:spcBef>
              <a:buNone/>
            </a:pPr>
            <a:endParaRPr lang="en-US" sz="2300" dirty="0">
              <a:solidFill>
                <a:srgbClr val="0F1419"/>
              </a:solidFill>
              <a:latin typeface="TwitterChirp"/>
            </a:endParaRPr>
          </a:p>
          <a:p>
            <a:pPr indent="0">
              <a:lnSpc>
                <a:spcPct val="100000"/>
              </a:lnSpc>
              <a:spcBef>
                <a:spcPts val="0"/>
              </a:spcBef>
              <a:buNone/>
            </a:pPr>
            <a:endParaRPr lang="en-US" sz="2300" dirty="0">
              <a:solidFill>
                <a:srgbClr val="0F1419"/>
              </a:solidFill>
              <a:latin typeface="TwitterChirp"/>
            </a:endParaRPr>
          </a:p>
          <a:p>
            <a:pPr indent="0">
              <a:lnSpc>
                <a:spcPct val="100000"/>
              </a:lnSpc>
              <a:spcBef>
                <a:spcPts val="0"/>
              </a:spcBef>
              <a:buNone/>
            </a:pPr>
            <a:endParaRPr lang="en-US" sz="2300" dirty="0">
              <a:solidFill>
                <a:srgbClr val="0F1419"/>
              </a:solidFill>
              <a:latin typeface="TwitterChirp"/>
            </a:endParaRPr>
          </a:p>
          <a:p>
            <a:pPr indent="0">
              <a:lnSpc>
                <a:spcPct val="100000"/>
              </a:lnSpc>
              <a:spcBef>
                <a:spcPts val="0"/>
              </a:spcBef>
              <a:buNone/>
            </a:pPr>
            <a:endParaRPr lang="en-US" sz="2400" dirty="0">
              <a:solidFill>
                <a:srgbClr val="182752"/>
              </a:solidFill>
            </a:endParaRPr>
          </a:p>
        </p:txBody>
      </p:sp>
      <p:sp>
        <p:nvSpPr>
          <p:cNvPr id="5" name="TextBox 4"/>
          <p:cNvSpPr txBox="1"/>
          <p:nvPr/>
        </p:nvSpPr>
        <p:spPr>
          <a:xfrm>
            <a:off x="838200" y="1520190"/>
            <a:ext cx="10180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Historic spending growth – Big picture  </a:t>
            </a:r>
          </a:p>
        </p:txBody>
      </p:sp>
    </p:spTree>
    <p:extLst>
      <p:ext uri="{BB962C8B-B14F-4D97-AF65-F5344CB8AC3E}">
        <p14:creationId xmlns:p14="http://schemas.microsoft.com/office/powerpoint/2010/main" val="996361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7650"/>
            <a:ext cx="12192000" cy="1520190"/>
          </a:xfrm>
          <a:prstGeom prst="rect">
            <a:avLst/>
          </a:prstGeom>
          <a:solidFill>
            <a:srgbClr val="18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latin typeface="Gotham Black" panose="02000603040000020004" pitchFamily="2" charset="0"/>
              </a:rPr>
              <a:t>2023 legislative session</a:t>
            </a:r>
            <a:endParaRPr lang="en-US" dirty="0"/>
          </a:p>
        </p:txBody>
      </p:sp>
      <p:sp>
        <p:nvSpPr>
          <p:cNvPr id="3" name="Content Placeholder 2"/>
          <p:cNvSpPr>
            <a:spLocks noGrp="1"/>
          </p:cNvSpPr>
          <p:nvPr>
            <p:ph idx="1"/>
          </p:nvPr>
        </p:nvSpPr>
        <p:spPr>
          <a:xfrm>
            <a:off x="669701" y="2245488"/>
            <a:ext cx="10515600" cy="4058083"/>
          </a:xfrm>
        </p:spPr>
        <p:txBody>
          <a:bodyPr>
            <a:noAutofit/>
          </a:bodyPr>
          <a:lstStyle/>
          <a:p>
            <a:pPr marL="342900" indent="-342900">
              <a:lnSpc>
                <a:spcPct val="100000"/>
              </a:lnSpc>
              <a:spcBef>
                <a:spcPts val="0"/>
              </a:spcBef>
            </a:pPr>
            <a:r>
              <a:rPr lang="en-US" sz="2300" dirty="0">
                <a:solidFill>
                  <a:srgbClr val="002060"/>
                </a:solidFill>
              </a:rPr>
              <a:t>$2.5 billion Education with $3.3 billion on-going</a:t>
            </a:r>
          </a:p>
          <a:p>
            <a:pPr marL="342900" indent="-342900">
              <a:lnSpc>
                <a:spcPct val="100000"/>
              </a:lnSpc>
              <a:spcBef>
                <a:spcPts val="0"/>
              </a:spcBef>
            </a:pPr>
            <a:r>
              <a:rPr lang="en-US" sz="2300" dirty="0">
                <a:solidFill>
                  <a:srgbClr val="002060"/>
                </a:solidFill>
              </a:rPr>
              <a:t>$1.6 billion HHS with $1.4 billion on-going</a:t>
            </a:r>
          </a:p>
          <a:p>
            <a:pPr marL="342900" indent="-342900">
              <a:lnSpc>
                <a:spcPct val="100000"/>
              </a:lnSpc>
              <a:spcBef>
                <a:spcPts val="0"/>
              </a:spcBef>
            </a:pPr>
            <a:r>
              <a:rPr lang="en-US" sz="2300" dirty="0">
                <a:solidFill>
                  <a:srgbClr val="002060"/>
                </a:solidFill>
              </a:rPr>
              <a:t>$1.3 billion Human Services with $1.5 billion on-going</a:t>
            </a:r>
          </a:p>
          <a:p>
            <a:pPr marL="342900" indent="-342900">
              <a:lnSpc>
                <a:spcPct val="100000"/>
              </a:lnSpc>
              <a:spcBef>
                <a:spcPts val="0"/>
              </a:spcBef>
            </a:pPr>
            <a:r>
              <a:rPr lang="en-US" sz="2300" dirty="0">
                <a:solidFill>
                  <a:srgbClr val="002060"/>
                </a:solidFill>
              </a:rPr>
              <a:t>$650 million Higher Ed with $450 million on-going</a:t>
            </a:r>
          </a:p>
          <a:p>
            <a:pPr marL="342900" indent="-342900">
              <a:lnSpc>
                <a:spcPct val="100000"/>
              </a:lnSpc>
              <a:spcBef>
                <a:spcPts val="0"/>
              </a:spcBef>
            </a:pPr>
            <a:r>
              <a:rPr lang="en-US" sz="2300" dirty="0">
                <a:solidFill>
                  <a:srgbClr val="002060"/>
                </a:solidFill>
              </a:rPr>
              <a:t>$1.5 billion capital investment bonding plus $1 billion cash for projects</a:t>
            </a:r>
          </a:p>
          <a:p>
            <a:pPr marL="342900" indent="-342900">
              <a:lnSpc>
                <a:spcPct val="100000"/>
              </a:lnSpc>
              <a:spcBef>
                <a:spcPts val="0"/>
              </a:spcBef>
            </a:pPr>
            <a:r>
              <a:rPr lang="en-US" sz="2300" dirty="0">
                <a:solidFill>
                  <a:srgbClr val="002060"/>
                </a:solidFill>
              </a:rPr>
              <a:t>$1 billion General Fund transportation and $130 million General Fund on-going PLUS new tax increases/revenue</a:t>
            </a:r>
          </a:p>
          <a:p>
            <a:pPr marL="342900" indent="-342900">
              <a:lnSpc>
                <a:spcPct val="100000"/>
              </a:lnSpc>
              <a:spcBef>
                <a:spcPts val="0"/>
              </a:spcBef>
            </a:pPr>
            <a:r>
              <a:rPr lang="en-US" sz="2300" dirty="0">
                <a:solidFill>
                  <a:srgbClr val="002060"/>
                </a:solidFill>
              </a:rPr>
              <a:t>$1 billion Housing mostly one-time – includes workforce housing grants</a:t>
            </a:r>
          </a:p>
          <a:p>
            <a:pPr marL="342900" indent="-342900">
              <a:lnSpc>
                <a:spcPct val="100000"/>
              </a:lnSpc>
              <a:spcBef>
                <a:spcPts val="0"/>
              </a:spcBef>
            </a:pPr>
            <a:r>
              <a:rPr lang="en-US" sz="2300" dirty="0">
                <a:solidFill>
                  <a:srgbClr val="002060"/>
                </a:solidFill>
              </a:rPr>
              <a:t>$100 million broadband one-time, $300 million public safety aid one-time, $500 million Minnesota Forward Fund</a:t>
            </a:r>
            <a:endParaRPr lang="en-US" sz="2300" dirty="0">
              <a:solidFill>
                <a:srgbClr val="0F1419"/>
              </a:solidFill>
              <a:latin typeface="TwitterChirp"/>
            </a:endParaRPr>
          </a:p>
          <a:p>
            <a:pPr indent="0">
              <a:lnSpc>
                <a:spcPct val="100000"/>
              </a:lnSpc>
              <a:spcBef>
                <a:spcPts val="0"/>
              </a:spcBef>
              <a:buNone/>
            </a:pPr>
            <a:endParaRPr lang="en-US" sz="2400" dirty="0">
              <a:solidFill>
                <a:srgbClr val="0F1419"/>
              </a:solidFill>
              <a:latin typeface="TwitterChirp"/>
            </a:endParaRPr>
          </a:p>
          <a:p>
            <a:pPr indent="0">
              <a:lnSpc>
                <a:spcPct val="100000"/>
              </a:lnSpc>
              <a:spcBef>
                <a:spcPts val="0"/>
              </a:spcBef>
              <a:buNone/>
            </a:pPr>
            <a:endParaRPr lang="en-US" sz="2400" dirty="0">
              <a:solidFill>
                <a:srgbClr val="182752"/>
              </a:solidFill>
            </a:endParaRPr>
          </a:p>
        </p:txBody>
      </p:sp>
      <p:sp>
        <p:nvSpPr>
          <p:cNvPr id="5" name="TextBox 4"/>
          <p:cNvSpPr txBox="1"/>
          <p:nvPr/>
        </p:nvSpPr>
        <p:spPr>
          <a:xfrm>
            <a:off x="837126" y="1567840"/>
            <a:ext cx="10180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Historic spending growth – above base budgets</a:t>
            </a:r>
          </a:p>
        </p:txBody>
      </p:sp>
    </p:spTree>
    <p:extLst>
      <p:ext uri="{BB962C8B-B14F-4D97-AF65-F5344CB8AC3E}">
        <p14:creationId xmlns:p14="http://schemas.microsoft.com/office/powerpoint/2010/main" val="2949342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520190"/>
          </a:xfrm>
          <a:prstGeom prst="rect">
            <a:avLst/>
          </a:prstGeom>
          <a:solidFill>
            <a:srgbClr val="18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latin typeface="Gotham Black" panose="02000603040000020004" pitchFamily="2" charset="0"/>
              </a:rPr>
              <a:t>2023 legislative session</a:t>
            </a:r>
            <a:endParaRPr lang="en-US" dirty="0"/>
          </a:p>
        </p:txBody>
      </p:sp>
      <p:sp>
        <p:nvSpPr>
          <p:cNvPr id="3" name="Content Placeholder 2"/>
          <p:cNvSpPr>
            <a:spLocks noGrp="1"/>
          </p:cNvSpPr>
          <p:nvPr>
            <p:ph idx="1"/>
          </p:nvPr>
        </p:nvSpPr>
        <p:spPr>
          <a:xfrm>
            <a:off x="669701" y="2104965"/>
            <a:ext cx="10515600" cy="4352986"/>
          </a:xfrm>
        </p:spPr>
        <p:txBody>
          <a:bodyPr>
            <a:noAutofit/>
          </a:bodyPr>
          <a:lstStyle/>
          <a:p>
            <a:pPr marL="342900" indent="-342900">
              <a:lnSpc>
                <a:spcPct val="100000"/>
              </a:lnSpc>
              <a:spcBef>
                <a:spcPts val="0"/>
              </a:spcBef>
            </a:pPr>
            <a:r>
              <a:rPr lang="en-US" sz="2300" dirty="0">
                <a:solidFill>
                  <a:srgbClr val="182752"/>
                </a:solidFill>
              </a:rPr>
              <a:t>$2.2 billion  -   Omnibus tax bill </a:t>
            </a:r>
          </a:p>
          <a:p>
            <a:pPr marL="342900" indent="-342900">
              <a:lnSpc>
                <a:spcPct val="100000"/>
              </a:lnSpc>
              <a:spcBef>
                <a:spcPts val="0"/>
              </a:spcBef>
            </a:pPr>
            <a:r>
              <a:rPr lang="en-US" sz="2300" dirty="0">
                <a:solidFill>
                  <a:srgbClr val="182752"/>
                </a:solidFill>
              </a:rPr>
              <a:t>$3.7 billion  -   Transportation bill</a:t>
            </a:r>
          </a:p>
          <a:p>
            <a:pPr marL="342900" indent="-342900">
              <a:lnSpc>
                <a:spcPct val="100000"/>
              </a:lnSpc>
              <a:spcBef>
                <a:spcPts val="0"/>
              </a:spcBef>
            </a:pPr>
            <a:r>
              <a:rPr lang="en-US" sz="2300" dirty="0">
                <a:solidFill>
                  <a:srgbClr val="182752"/>
                </a:solidFill>
              </a:rPr>
              <a:t>$2.8 billion  -   Paid leave mandate</a:t>
            </a:r>
          </a:p>
          <a:p>
            <a:pPr marL="342900" indent="-342900">
              <a:lnSpc>
                <a:spcPct val="100000"/>
              </a:lnSpc>
              <a:spcBef>
                <a:spcPts val="0"/>
              </a:spcBef>
            </a:pPr>
            <a:r>
              <a:rPr lang="en-US" sz="2300" dirty="0">
                <a:solidFill>
                  <a:srgbClr val="182752"/>
                </a:solidFill>
              </a:rPr>
              <a:t>$729 million -  Housing bill</a:t>
            </a:r>
          </a:p>
          <a:p>
            <a:pPr indent="0">
              <a:lnSpc>
                <a:spcPct val="200000"/>
              </a:lnSpc>
              <a:spcBef>
                <a:spcPts val="0"/>
              </a:spcBef>
              <a:buNone/>
            </a:pPr>
            <a:r>
              <a:rPr lang="en-US" sz="2300" dirty="0">
                <a:solidFill>
                  <a:srgbClr val="182752"/>
                </a:solidFill>
              </a:rPr>
              <a:t>Net out tax decreases from tax bill – net tax increase of $4.5 billion</a:t>
            </a:r>
          </a:p>
          <a:p>
            <a:pPr indent="0">
              <a:lnSpc>
                <a:spcPct val="150000"/>
              </a:lnSpc>
              <a:spcBef>
                <a:spcPts val="0"/>
              </a:spcBef>
              <a:buNone/>
            </a:pPr>
            <a:r>
              <a:rPr lang="en-US" sz="2300" dirty="0">
                <a:solidFill>
                  <a:srgbClr val="182752"/>
                </a:solidFill>
              </a:rPr>
              <a:t>Tax bill negotiations:</a:t>
            </a:r>
          </a:p>
          <a:p>
            <a:pPr indent="0">
              <a:lnSpc>
                <a:spcPct val="150000"/>
              </a:lnSpc>
              <a:spcBef>
                <a:spcPts val="0"/>
              </a:spcBef>
              <a:buNone/>
            </a:pPr>
            <a:r>
              <a:rPr lang="en-US" sz="2300" dirty="0">
                <a:solidFill>
                  <a:srgbClr val="182752"/>
                </a:solidFill>
              </a:rPr>
              <a:t>	Gov. $362 million; Senate $444 million and House $973 million </a:t>
            </a:r>
          </a:p>
          <a:p>
            <a:pPr indent="0">
              <a:lnSpc>
                <a:spcPct val="150000"/>
              </a:lnSpc>
              <a:spcBef>
                <a:spcPts val="0"/>
              </a:spcBef>
              <a:buNone/>
            </a:pPr>
            <a:r>
              <a:rPr lang="en-US" sz="2300" dirty="0">
                <a:solidFill>
                  <a:srgbClr val="182752"/>
                </a:solidFill>
              </a:rPr>
              <a:t>	</a:t>
            </a:r>
            <a:r>
              <a:rPr lang="en-US" sz="2300" b="1" dirty="0">
                <a:solidFill>
                  <a:srgbClr val="C00000"/>
                </a:solidFill>
              </a:rPr>
              <a:t>Final deal: $1.03 billion FY 24/25 </a:t>
            </a:r>
          </a:p>
        </p:txBody>
      </p:sp>
      <p:sp>
        <p:nvSpPr>
          <p:cNvPr id="5" name="TextBox 4"/>
          <p:cNvSpPr txBox="1"/>
          <p:nvPr/>
        </p:nvSpPr>
        <p:spPr>
          <a:xfrm>
            <a:off x="750425" y="1520190"/>
            <a:ext cx="10180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TAXES – Nearly $10 billion in tax/fee increases (4-year tally) </a:t>
            </a:r>
          </a:p>
        </p:txBody>
      </p:sp>
    </p:spTree>
    <p:extLst>
      <p:ext uri="{BB962C8B-B14F-4D97-AF65-F5344CB8AC3E}">
        <p14:creationId xmlns:p14="http://schemas.microsoft.com/office/powerpoint/2010/main" val="680373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520190"/>
          </a:xfrm>
          <a:prstGeom prst="rect">
            <a:avLst/>
          </a:prstGeom>
          <a:solidFill>
            <a:srgbClr val="18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latin typeface="Gotham Black" panose="02000603040000020004" pitchFamily="2" charset="0"/>
              </a:rPr>
              <a:t>2023 legislative session</a:t>
            </a:r>
            <a:endParaRPr lang="en-US" dirty="0"/>
          </a:p>
        </p:txBody>
      </p:sp>
      <p:sp>
        <p:nvSpPr>
          <p:cNvPr id="3" name="Content Placeholder 2"/>
          <p:cNvSpPr>
            <a:spLocks noGrp="1"/>
          </p:cNvSpPr>
          <p:nvPr>
            <p:ph idx="1"/>
          </p:nvPr>
        </p:nvSpPr>
        <p:spPr>
          <a:xfrm>
            <a:off x="835041" y="2158938"/>
            <a:ext cx="10350260" cy="4245040"/>
          </a:xfrm>
        </p:spPr>
        <p:txBody>
          <a:bodyPr>
            <a:noAutofit/>
          </a:bodyPr>
          <a:lstStyle/>
          <a:p>
            <a:pPr indent="0">
              <a:lnSpc>
                <a:spcPct val="100000"/>
              </a:lnSpc>
              <a:spcBef>
                <a:spcPts val="0"/>
              </a:spcBef>
              <a:buNone/>
            </a:pPr>
            <a:r>
              <a:rPr lang="en-US" sz="2300" b="1" dirty="0">
                <a:solidFill>
                  <a:srgbClr val="002060"/>
                </a:solidFill>
              </a:rPr>
              <a:t>Corporate tax increases: permanent </a:t>
            </a:r>
          </a:p>
          <a:p>
            <a:pPr marL="342900" indent="-342900">
              <a:lnSpc>
                <a:spcPct val="100000"/>
              </a:lnSpc>
              <a:spcBef>
                <a:spcPts val="0"/>
              </a:spcBef>
            </a:pPr>
            <a:r>
              <a:rPr lang="en-US" sz="2300" dirty="0">
                <a:solidFill>
                  <a:srgbClr val="002060"/>
                </a:solidFill>
              </a:rPr>
              <a:t>$430 million taxation of global income of GILTI with DRD of 50%, TY 23</a:t>
            </a:r>
          </a:p>
          <a:p>
            <a:pPr marL="342900" indent="-342900">
              <a:lnSpc>
                <a:spcPct val="100000"/>
              </a:lnSpc>
              <a:spcBef>
                <a:spcPts val="0"/>
              </a:spcBef>
            </a:pPr>
            <a:r>
              <a:rPr lang="en-US" sz="2300" dirty="0">
                <a:solidFill>
                  <a:srgbClr val="002060"/>
                </a:solidFill>
              </a:rPr>
              <a:t>$128 million dividends received deduction reduced from 80% to 50%, TY 23</a:t>
            </a:r>
          </a:p>
          <a:p>
            <a:pPr marL="342900" indent="-342900">
              <a:lnSpc>
                <a:spcPct val="100000"/>
              </a:lnSpc>
              <a:spcBef>
                <a:spcPts val="0"/>
              </a:spcBef>
            </a:pPr>
            <a:r>
              <a:rPr lang="en-US" sz="2300" dirty="0">
                <a:solidFill>
                  <a:srgbClr val="002060"/>
                </a:solidFill>
              </a:rPr>
              <a:t>$22 million net operating loss cap reduced from 80% to 70% TY 23</a:t>
            </a:r>
          </a:p>
          <a:p>
            <a:pPr indent="0">
              <a:lnSpc>
                <a:spcPct val="100000"/>
              </a:lnSpc>
              <a:spcBef>
                <a:spcPts val="0"/>
              </a:spcBef>
              <a:buNone/>
            </a:pPr>
            <a:endParaRPr lang="en-US" sz="2300" dirty="0">
              <a:solidFill>
                <a:srgbClr val="002060"/>
              </a:solidFill>
            </a:endParaRPr>
          </a:p>
          <a:p>
            <a:pPr indent="0">
              <a:lnSpc>
                <a:spcPct val="100000"/>
              </a:lnSpc>
              <a:spcBef>
                <a:spcPts val="0"/>
              </a:spcBef>
              <a:buNone/>
            </a:pPr>
            <a:r>
              <a:rPr lang="en-US" sz="2300" b="1" dirty="0">
                <a:solidFill>
                  <a:srgbClr val="002060"/>
                </a:solidFill>
              </a:rPr>
              <a:t>Individual tax increases: permanent</a:t>
            </a:r>
          </a:p>
          <a:p>
            <a:pPr marL="342900" indent="-342900">
              <a:lnSpc>
                <a:spcPct val="100000"/>
              </a:lnSpc>
              <a:spcBef>
                <a:spcPts val="0"/>
              </a:spcBef>
            </a:pPr>
            <a:r>
              <a:rPr lang="en-US" sz="2300" dirty="0">
                <a:solidFill>
                  <a:srgbClr val="182752"/>
                </a:solidFill>
              </a:rPr>
              <a:t>$85 million net investment income tax of 1% above $1 million (10.85% rate)</a:t>
            </a:r>
          </a:p>
          <a:p>
            <a:pPr marL="342900" indent="-342900">
              <a:lnSpc>
                <a:spcPct val="100000"/>
              </a:lnSpc>
              <a:spcBef>
                <a:spcPts val="0"/>
              </a:spcBef>
            </a:pPr>
            <a:r>
              <a:rPr lang="en-US" sz="2300" dirty="0">
                <a:solidFill>
                  <a:srgbClr val="182752"/>
                </a:solidFill>
              </a:rPr>
              <a:t>$354 million standard/itemized deduction speed </a:t>
            </a:r>
            <a:br>
              <a:rPr lang="en-US" sz="2300" dirty="0">
                <a:solidFill>
                  <a:srgbClr val="182752"/>
                </a:solidFill>
              </a:rPr>
            </a:br>
            <a:r>
              <a:rPr lang="en-US" sz="2300" dirty="0">
                <a:solidFill>
                  <a:srgbClr val="182752"/>
                </a:solidFill>
              </a:rPr>
              <a:t>up phase-out TY 23</a:t>
            </a:r>
          </a:p>
          <a:p>
            <a:pPr indent="0">
              <a:lnSpc>
                <a:spcPct val="100000"/>
              </a:lnSpc>
              <a:spcBef>
                <a:spcPts val="0"/>
              </a:spcBef>
              <a:buNone/>
            </a:pPr>
            <a:endParaRPr lang="en-US" sz="2300" b="1" dirty="0">
              <a:solidFill>
                <a:srgbClr val="182752"/>
              </a:solidFill>
            </a:endParaRPr>
          </a:p>
          <a:p>
            <a:pPr indent="0">
              <a:lnSpc>
                <a:spcPct val="100000"/>
              </a:lnSpc>
              <a:spcBef>
                <a:spcPts val="0"/>
              </a:spcBef>
              <a:buNone/>
            </a:pPr>
            <a:r>
              <a:rPr lang="en-US" sz="2300" b="1" dirty="0">
                <a:solidFill>
                  <a:srgbClr val="C00000"/>
                </a:solidFill>
              </a:rPr>
              <a:t>Defeated: Worldwide mandatory combined reporting; </a:t>
            </a:r>
            <a:br>
              <a:rPr lang="en-US" sz="2300" b="1" dirty="0">
                <a:solidFill>
                  <a:srgbClr val="C00000"/>
                </a:solidFill>
              </a:rPr>
            </a:br>
            <a:r>
              <a:rPr lang="en-US" sz="2300" b="1" dirty="0">
                <a:solidFill>
                  <a:srgbClr val="C00000"/>
                </a:solidFill>
              </a:rPr>
              <a:t>5</a:t>
            </a:r>
            <a:r>
              <a:rPr lang="en-US" sz="2300" b="1" baseline="30000" dirty="0">
                <a:solidFill>
                  <a:srgbClr val="C00000"/>
                </a:solidFill>
              </a:rPr>
              <a:t>th</a:t>
            </a:r>
            <a:r>
              <a:rPr lang="en-US" sz="2300" b="1" dirty="0">
                <a:solidFill>
                  <a:srgbClr val="C00000"/>
                </a:solidFill>
              </a:rPr>
              <a:t> tier; capital gains 13.85%</a:t>
            </a:r>
          </a:p>
        </p:txBody>
      </p:sp>
      <p:sp>
        <p:nvSpPr>
          <p:cNvPr id="5" name="TextBox 4"/>
          <p:cNvSpPr txBox="1"/>
          <p:nvPr/>
        </p:nvSpPr>
        <p:spPr>
          <a:xfrm>
            <a:off x="835041" y="1574163"/>
            <a:ext cx="10180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Tax increases (tax bill only) </a:t>
            </a:r>
          </a:p>
        </p:txBody>
      </p:sp>
      <p:pic>
        <p:nvPicPr>
          <p:cNvPr id="9" name="Picture 8" descr="A picture containing text, screenshot, font, battery&#10;&#10;Description automatically generated">
            <a:extLst>
              <a:ext uri="{FF2B5EF4-FFF2-40B4-BE49-F238E27FC236}">
                <a16:creationId xmlns:a16="http://schemas.microsoft.com/office/drawing/2014/main" id="{885440A6-404F-70B7-2E81-6A68486CEB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4815296"/>
            <a:ext cx="3628561" cy="1776483"/>
          </a:xfrm>
          <a:prstGeom prst="rect">
            <a:avLst/>
          </a:prstGeom>
        </p:spPr>
      </p:pic>
    </p:spTree>
    <p:extLst>
      <p:ext uri="{BB962C8B-B14F-4D97-AF65-F5344CB8AC3E}">
        <p14:creationId xmlns:p14="http://schemas.microsoft.com/office/powerpoint/2010/main" val="25119816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2CF235EA80814EBAE8AEBEBEC1B535" ma:contentTypeVersion="16" ma:contentTypeDescription="Create a new document." ma:contentTypeScope="" ma:versionID="5af52080ebae711e5b1d26a50bab3d53">
  <xsd:schema xmlns:xsd="http://www.w3.org/2001/XMLSchema" xmlns:xs="http://www.w3.org/2001/XMLSchema" xmlns:p="http://schemas.microsoft.com/office/2006/metadata/properties" xmlns:ns2="49d9c139-1d78-475d-9a13-e3c5852a7bc2" xmlns:ns3="dc85dbae-9007-4a39-be05-04a6696e3146" xmlns:ns4="528b3477-4159-4f49-bc13-6819ce215e27" targetNamespace="http://schemas.microsoft.com/office/2006/metadata/properties" ma:root="true" ma:fieldsID="2de048581e13d22eb530017bd055765e" ns2:_="" ns3:_="" ns4:_="">
    <xsd:import namespace="49d9c139-1d78-475d-9a13-e3c5852a7bc2"/>
    <xsd:import namespace="dc85dbae-9007-4a39-be05-04a6696e3146"/>
    <xsd:import namespace="528b3477-4159-4f49-bc13-6819ce215e2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d9c139-1d78-475d-9a13-e3c5852a7b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e4817a7-7ca7-4b60-8ee2-5b6f344a9bb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c85dbae-9007-4a39-be05-04a6696e314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8b3477-4159-4f49-bc13-6819ce215e2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95e959d-d9fd-4f26-8f47-59b22472fe1a}" ma:internalName="TaxCatchAll" ma:showField="CatchAllData" ma:web="528b3477-4159-4f49-bc13-6819ce215e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9d9c139-1d78-475d-9a13-e3c5852a7bc2">
      <Terms xmlns="http://schemas.microsoft.com/office/infopath/2007/PartnerControls"/>
    </lcf76f155ced4ddcb4097134ff3c332f>
    <TaxCatchAll xmlns="528b3477-4159-4f49-bc13-6819ce215e2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27C3D5-D25F-4820-91BD-E661F80EF2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d9c139-1d78-475d-9a13-e3c5852a7bc2"/>
    <ds:schemaRef ds:uri="dc85dbae-9007-4a39-be05-04a6696e3146"/>
    <ds:schemaRef ds:uri="528b3477-4159-4f49-bc13-6819ce215e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EACD87-9FB7-431F-8CAF-FC66021BCE1D}">
  <ds:schemaRefs>
    <ds:schemaRef ds:uri="http://schemas.microsoft.com/office/infopath/2007/PartnerControls"/>
    <ds:schemaRef ds:uri="http://schemas.microsoft.com/office/2006/metadata/properties"/>
    <ds:schemaRef ds:uri="http://www.w3.org/XML/1998/namespace"/>
    <ds:schemaRef ds:uri="http://purl.org/dc/elements/1.1/"/>
    <ds:schemaRef ds:uri="http://schemas.openxmlformats.org/package/2006/metadata/core-properties"/>
    <ds:schemaRef ds:uri="49d9c139-1d78-475d-9a13-e3c5852a7bc2"/>
    <ds:schemaRef ds:uri="http://schemas.microsoft.com/office/2006/documentManagement/types"/>
    <ds:schemaRef ds:uri="528b3477-4159-4f49-bc13-6819ce215e27"/>
    <ds:schemaRef ds:uri="dc85dbae-9007-4a39-be05-04a6696e3146"/>
    <ds:schemaRef ds:uri="http://purl.org/dc/dcmitype/"/>
    <ds:schemaRef ds:uri="http://purl.org/dc/terms/"/>
  </ds:schemaRefs>
</ds:datastoreItem>
</file>

<file path=customXml/itemProps3.xml><?xml version="1.0" encoding="utf-8"?>
<ds:datastoreItem xmlns:ds="http://schemas.openxmlformats.org/officeDocument/2006/customXml" ds:itemID="{CCD5119D-408A-4519-ABE7-44F288448B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963</TotalTime>
  <Words>2254</Words>
  <Application>Microsoft Macintosh PowerPoint</Application>
  <PresentationFormat>Widescreen</PresentationFormat>
  <Paragraphs>259</Paragraphs>
  <Slides>19</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Arial</vt:lpstr>
      <vt:lpstr>Calibri</vt:lpstr>
      <vt:lpstr>Calibri Light</vt:lpstr>
      <vt:lpstr>Courier New</vt:lpstr>
      <vt:lpstr>Crimson Pro</vt:lpstr>
      <vt:lpstr>Gotham Black</vt:lpstr>
      <vt:lpstr>Open Sans</vt:lpstr>
      <vt:lpstr>Symbol</vt:lpstr>
      <vt:lpstr>Times New Roman</vt:lpstr>
      <vt:lpstr>TwitterChirp</vt:lpstr>
      <vt:lpstr>Wingdings</vt:lpstr>
      <vt:lpstr>Office Theme</vt:lpstr>
      <vt:lpstr>2023 legislative session</vt:lpstr>
      <vt:lpstr>2023 legislative session</vt:lpstr>
      <vt:lpstr>2023 legislative session</vt:lpstr>
      <vt:lpstr>2023 legislative session</vt:lpstr>
      <vt:lpstr>2023 legislative session</vt:lpstr>
      <vt:lpstr>2023 legislative session</vt:lpstr>
      <vt:lpstr>2023 legislative session</vt:lpstr>
      <vt:lpstr>2023 legislative session</vt:lpstr>
      <vt:lpstr>2023 legislative session</vt:lpstr>
      <vt:lpstr>2023 legislative session</vt:lpstr>
      <vt:lpstr>2023 legislative session</vt:lpstr>
      <vt:lpstr>2023 legislative session</vt:lpstr>
      <vt:lpstr>2023 legislative session</vt:lpstr>
      <vt:lpstr>2023 legislative session</vt:lpstr>
      <vt:lpstr>2023 legislative session</vt:lpstr>
      <vt:lpstr>2023 legislative session</vt:lpstr>
      <vt:lpstr>2023 legislative session</vt:lpstr>
      <vt:lpstr>2023 legislative session</vt:lpstr>
      <vt:lpstr>2023 legislative session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Byers, Jennifer</dc:creator>
  <cp:lastModifiedBy>Kateri Petry</cp:lastModifiedBy>
  <cp:revision>40</cp:revision>
  <dcterms:created xsi:type="dcterms:W3CDTF">2022-02-21T15:59:33Z</dcterms:created>
  <dcterms:modified xsi:type="dcterms:W3CDTF">2023-06-23T15:27:07Z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0x010100282CF235EA80814EBAE8AEBEBEC1B535</vt:lpwstr>
  </property>
  <property fmtid="{D5CDD505-2E9C-101B-9397-08002B2CF9AE}" pid="3" name="MediaServiceImageTags">
    <vt:lpwstr/>
  </property>
</Properties>
</file>