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35"/>
  </p:notesMasterIdLst>
  <p:handoutMasterIdLst>
    <p:handoutMasterId r:id="rId36"/>
  </p:handoutMasterIdLst>
  <p:sldIdLst>
    <p:sldId id="266" r:id="rId5"/>
    <p:sldId id="352" r:id="rId6"/>
    <p:sldId id="380" r:id="rId7"/>
    <p:sldId id="372" r:id="rId8"/>
    <p:sldId id="373" r:id="rId9"/>
    <p:sldId id="375" r:id="rId10"/>
    <p:sldId id="376" r:id="rId11"/>
    <p:sldId id="381" r:id="rId12"/>
    <p:sldId id="374" r:id="rId13"/>
    <p:sldId id="386" r:id="rId14"/>
    <p:sldId id="399" r:id="rId15"/>
    <p:sldId id="400" r:id="rId16"/>
    <p:sldId id="378" r:id="rId17"/>
    <p:sldId id="394" r:id="rId18"/>
    <p:sldId id="377" r:id="rId19"/>
    <p:sldId id="385" r:id="rId20"/>
    <p:sldId id="391" r:id="rId21"/>
    <p:sldId id="393" r:id="rId22"/>
    <p:sldId id="390" r:id="rId23"/>
    <p:sldId id="392" r:id="rId24"/>
    <p:sldId id="395" r:id="rId25"/>
    <p:sldId id="396" r:id="rId26"/>
    <p:sldId id="397" r:id="rId27"/>
    <p:sldId id="379" r:id="rId28"/>
    <p:sldId id="383" r:id="rId29"/>
    <p:sldId id="388" r:id="rId30"/>
    <p:sldId id="387" r:id="rId31"/>
    <p:sldId id="389" r:id="rId32"/>
    <p:sldId id="384" r:id="rId33"/>
    <p:sldId id="294" r:id="rId3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7104" userDrawn="1">
          <p15:clr>
            <a:srgbClr val="A4A3A4"/>
          </p15:clr>
        </p15:guide>
        <p15:guide id="3" orient="horz" pos="40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734F"/>
    <a:srgbClr val="660000"/>
    <a:srgbClr val="0432FF"/>
    <a:srgbClr val="00FDFF"/>
    <a:srgbClr val="FF7361"/>
    <a:srgbClr val="3E6A0A"/>
    <a:srgbClr val="FFE2FF"/>
    <a:srgbClr val="FF6314"/>
    <a:srgbClr val="146A11"/>
    <a:srgbClr val="1C8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87" autoAdjust="0"/>
    <p:restoredTop sz="94694" autoAdjust="0"/>
  </p:normalViewPr>
  <p:slideViewPr>
    <p:cSldViewPr snapToGrid="0" showGuides="1">
      <p:cViewPr varScale="1">
        <p:scale>
          <a:sx n="121" d="100"/>
          <a:sy n="121" d="100"/>
        </p:scale>
        <p:origin x="984" y="176"/>
      </p:cViewPr>
      <p:guideLst>
        <p:guide orient="horz" pos="3456"/>
        <p:guide pos="7104"/>
        <p:guide orient="horz" pos="402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CF97D64-3292-4273-8530-02B2FA056598}" type="datetimeFigureOut">
              <a:rPr lang="en-US" smtClean="0"/>
              <a:t>11/9/23</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A6969B9-F3EC-4F12-BC82-5946B1135C98}" type="slidenum">
              <a:rPr lang="en-US" smtClean="0"/>
              <a:t>‹#›</a:t>
            </a:fld>
            <a:endParaRPr lang="en-US"/>
          </a:p>
        </p:txBody>
      </p:sp>
    </p:spTree>
    <p:extLst>
      <p:ext uri="{BB962C8B-B14F-4D97-AF65-F5344CB8AC3E}">
        <p14:creationId xmlns:p14="http://schemas.microsoft.com/office/powerpoint/2010/main" val="28658897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5DBFA19-ECE9-44F2-9038-9314DD4CA1D0}" type="datetimeFigureOut">
              <a:rPr lang="en-US" smtClean="0"/>
              <a:t>11/9/23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9A36A58D-550B-4064-9B7A-FDEF76AE7163}" type="slidenum">
              <a:rPr lang="en-US" smtClean="0"/>
              <a:t>‹#›</a:t>
            </a:fld>
            <a:endParaRPr lang="en-US"/>
          </a:p>
        </p:txBody>
      </p:sp>
    </p:spTree>
    <p:extLst>
      <p:ext uri="{BB962C8B-B14F-4D97-AF65-F5344CB8AC3E}">
        <p14:creationId xmlns:p14="http://schemas.microsoft.com/office/powerpoint/2010/main" val="273864574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584919" y="4851400"/>
            <a:ext cx="2062562" cy="484749"/>
          </a:xfrm>
          <a:prstGeom prst="rect">
            <a:avLst/>
          </a:prstGeom>
        </p:spPr>
      </p:pic>
    </p:spTree>
    <p:extLst>
      <p:ext uri="{BB962C8B-B14F-4D97-AF65-F5344CB8AC3E}">
        <p14:creationId xmlns:p14="http://schemas.microsoft.com/office/powerpoint/2010/main" val="1667785302"/>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9E06EECB-CC6A-7E45-856C-EF949922C13E}"/>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304A908-848E-B645-A09A-48335DEB391A}"/>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0A4684AC-C116-0A49-B9DE-2C0D9D79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BFBE38C7-269E-C442-B9F6-7516C489A1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79785A3B-837A-074B-9B6C-0D1A78FE0245}"/>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88540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E2FEFA64-8100-0A43-BB01-C116AD1461C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D3F59980-FBD2-3548-9625-C25D9EC160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1" name="Picture 10">
            <a:extLst>
              <a:ext uri="{FF2B5EF4-FFF2-40B4-BE49-F238E27FC236}">
                <a16:creationId xmlns:a16="http://schemas.microsoft.com/office/drawing/2014/main" id="{5FF2F03A-F0F6-C043-B682-A40BC6DC38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2" name="Rectangle 11">
            <a:extLst>
              <a:ext uri="{FF2B5EF4-FFF2-40B4-BE49-F238E27FC236}">
                <a16:creationId xmlns:a16="http://schemas.microsoft.com/office/drawing/2014/main" id="{E3ADA41B-C4D5-054F-93D2-8AF0BAC8FD4F}"/>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53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v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350546" y="5729663"/>
            <a:ext cx="2332454" cy="548180"/>
          </a:xfrm>
          <a:prstGeom prst="rect">
            <a:avLst/>
          </a:prstGeom>
        </p:spPr>
      </p:pic>
    </p:spTree>
    <p:extLst>
      <p:ext uri="{BB962C8B-B14F-4D97-AF65-F5344CB8AC3E}">
        <p14:creationId xmlns:p14="http://schemas.microsoft.com/office/powerpoint/2010/main" val="245594631"/>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v3">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28472"/>
          <a:stretch/>
        </p:blipFill>
        <p:spPr>
          <a:xfrm>
            <a:off x="0" y="0"/>
            <a:ext cx="39243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3530600" y="-101600"/>
            <a:ext cx="8661400" cy="6959600"/>
          </a:xfrm>
          <a:prstGeom prst="rect">
            <a:avLst/>
          </a:prstGeom>
          <a:solidFill>
            <a:schemeClr val="accent1">
              <a:alpha val="3690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4711700" y="3426568"/>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4711700" y="1751526"/>
            <a:ext cx="6743700" cy="14478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800600" y="5067652"/>
            <a:ext cx="2332452" cy="548180"/>
          </a:xfrm>
          <a:prstGeom prst="rect">
            <a:avLst/>
          </a:prstGeom>
        </p:spPr>
      </p:pic>
    </p:spTree>
    <p:extLst>
      <p:ext uri="{BB962C8B-B14F-4D97-AF65-F5344CB8AC3E}">
        <p14:creationId xmlns:p14="http://schemas.microsoft.com/office/powerpoint/2010/main" val="2018642404"/>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2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26F2C04-C97C-2A42-86B8-6666E489A80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914400" y="1825625"/>
            <a:ext cx="10439400" cy="3752215"/>
          </a:xfrm>
        </p:spPr>
        <p:txBody>
          <a:bodyPr>
            <a:normAutofit/>
          </a:bodyPr>
          <a:lstStyle>
            <a:lvl1pPr>
              <a:lnSpc>
                <a:spcPct val="100000"/>
              </a:lnSpc>
              <a:defRPr sz="2400">
                <a:solidFill>
                  <a:schemeClr val="tx1"/>
                </a:solidFill>
                <a:latin typeface="Segoe UI" panose="020B0502040204020203" pitchFamily="34" charset="0"/>
                <a:cs typeface="Segoe UI" panose="020B0502040204020203" pitchFamily="34" charset="0"/>
              </a:defRPr>
            </a:lvl1pPr>
            <a:lvl2pPr>
              <a:lnSpc>
                <a:spcPct val="100000"/>
              </a:lnSpc>
              <a:defRPr sz="2000">
                <a:solidFill>
                  <a:schemeClr val="tx1"/>
                </a:solidFill>
                <a:latin typeface="Segoe UI" panose="020B0502040204020203" pitchFamily="34" charset="0"/>
                <a:cs typeface="Segoe UI" panose="020B0502040204020203" pitchFamily="34" charset="0"/>
              </a:defRPr>
            </a:lvl2pPr>
            <a:lvl3pPr>
              <a:lnSpc>
                <a:spcPct val="100000"/>
              </a:lnSpc>
              <a:defRPr sz="2000">
                <a:solidFill>
                  <a:schemeClr val="tx1"/>
                </a:solidFill>
                <a:latin typeface="Segoe UI" panose="020B0502040204020203" pitchFamily="34" charset="0"/>
                <a:cs typeface="Segoe UI" panose="020B0502040204020203" pitchFamily="34" charset="0"/>
              </a:defRPr>
            </a:lvl3pPr>
            <a:lvl4pPr>
              <a:lnSpc>
                <a:spcPct val="100000"/>
              </a:lnSpc>
              <a:defRPr sz="2000">
                <a:solidFill>
                  <a:schemeClr val="tx1"/>
                </a:solidFill>
                <a:latin typeface="Segoe UI" panose="020B0502040204020203" pitchFamily="34" charset="0"/>
                <a:cs typeface="Segoe UI" panose="020B0502040204020203" pitchFamily="34" charset="0"/>
              </a:defRPr>
            </a:lvl4pPr>
            <a:lvl5pPr>
              <a:lnSpc>
                <a:spcPct val="100000"/>
              </a:lnSpc>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p>
            <a:fld id="{6D34FDA3-2B15-4C9C-B677-C441CD8315A2}" type="slidenum">
              <a:rPr lang="en-US" smtClean="0"/>
              <a:t>‹#›</a:t>
            </a:fld>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F3305E83-A931-9345-BA85-1506D12C90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2" name="Picture 11">
            <a:extLst>
              <a:ext uri="{FF2B5EF4-FFF2-40B4-BE49-F238E27FC236}">
                <a16:creationId xmlns:a16="http://schemas.microsoft.com/office/drawing/2014/main" id="{89215372-2023-7C48-838C-17D9AF9982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5" name="Rectangle 14">
            <a:extLst>
              <a:ext uri="{FF2B5EF4-FFF2-40B4-BE49-F238E27FC236}">
                <a16:creationId xmlns:a16="http://schemas.microsoft.com/office/drawing/2014/main" id="{34F18419-E4DD-6B41-ACF3-63A713B351C6}"/>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4036191"/>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71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Cont.">
    <p:spTree>
      <p:nvGrpSpPr>
        <p:cNvPr id="1" name=""/>
        <p:cNvGrpSpPr/>
        <p:nvPr/>
      </p:nvGrpSpPr>
      <p:grpSpPr>
        <a:xfrm>
          <a:off x="0" y="0"/>
          <a:ext cx="0" cy="0"/>
          <a:chOff x="0" y="0"/>
          <a:chExt cx="0" cy="0"/>
        </a:xfrm>
      </p:grpSpPr>
      <p:sp>
        <p:nvSpPr>
          <p:cNvPr id="8" name="TextBox 7"/>
          <p:cNvSpPr txBox="1"/>
          <p:nvPr userDrawn="1"/>
        </p:nvSpPr>
        <p:spPr>
          <a:xfrm>
            <a:off x="1123116" y="1234937"/>
            <a:ext cx="10542857" cy="400110"/>
          </a:xfrm>
          <a:prstGeom prst="rect">
            <a:avLst/>
          </a:prstGeom>
          <a:noFill/>
        </p:spPr>
        <p:txBody>
          <a:bodyPr wrap="square" rtlCol="0">
            <a:spAutoFit/>
          </a:bodyPr>
          <a:lstStyle/>
          <a:p>
            <a:pPr algn="r"/>
            <a:r>
              <a:rPr lang="en-US" sz="2000" dirty="0">
                <a:solidFill>
                  <a:srgbClr val="660000"/>
                </a:solidFill>
                <a:latin typeface="Segoe UI" panose="020B0502040204020203" pitchFamily="34" charset="0"/>
                <a:ea typeface="Segoe UI Black" panose="020B0A02040204020203" pitchFamily="34" charset="0"/>
                <a:cs typeface="Segoe UI" panose="020B0502040204020203" pitchFamily="34" charset="0"/>
              </a:rPr>
              <a:t>cont.</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10" name="Rectangle 9">
            <a:extLst>
              <a:ext uri="{FF2B5EF4-FFF2-40B4-BE49-F238E27FC236}">
                <a16:creationId xmlns:a16="http://schemas.microsoft.com/office/drawing/2014/main" id="{02287685-0FFE-0546-96DA-22E031C6DF40}"/>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6717186-7540-954F-8B33-0065FCFDD218}"/>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2" name="Content Placeholder 2">
            <a:extLst>
              <a:ext uri="{FF2B5EF4-FFF2-40B4-BE49-F238E27FC236}">
                <a16:creationId xmlns:a16="http://schemas.microsoft.com/office/drawing/2014/main" id="{F9108958-4714-DC41-8781-2AAF58355EFE}"/>
              </a:ext>
            </a:extLst>
          </p:cNvPr>
          <p:cNvSpPr>
            <a:spLocks noGrp="1"/>
          </p:cNvSpPr>
          <p:nvPr>
            <p:ph idx="1"/>
          </p:nvPr>
        </p:nvSpPr>
        <p:spPr>
          <a:xfrm>
            <a:off x="914400" y="1825625"/>
            <a:ext cx="10439400" cy="3752215"/>
          </a:xfrm>
        </p:spPr>
        <p:txBody>
          <a:bodyPr>
            <a:normAutofit/>
          </a:bodyPr>
          <a:lstStyle>
            <a:lvl1pPr>
              <a:defRPr sz="240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descr="A black and white logo&#10;&#10;Description automatically generated with medium confidence">
            <a:extLst>
              <a:ext uri="{FF2B5EF4-FFF2-40B4-BE49-F238E27FC236}">
                <a16:creationId xmlns:a16="http://schemas.microsoft.com/office/drawing/2014/main" id="{38379BB2-48CC-1745-8F5A-DCCD252093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7" name="Picture 16">
            <a:extLst>
              <a:ext uri="{FF2B5EF4-FFF2-40B4-BE49-F238E27FC236}">
                <a16:creationId xmlns:a16="http://schemas.microsoft.com/office/drawing/2014/main" id="{96FA421E-DCC1-434B-B383-3EF9DC742D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8" name="Rectangle 17">
            <a:extLst>
              <a:ext uri="{FF2B5EF4-FFF2-40B4-BE49-F238E27FC236}">
                <a16:creationId xmlns:a16="http://schemas.microsoft.com/office/drawing/2014/main" id="{36F1D6CF-3759-2744-A327-133E3C1E1670}"/>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230595"/>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0D42D703-458F-D544-A171-2B6C630284B5}"/>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1B9EC3E-0AEB-A240-B5B5-B22738051C4C}"/>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81D01C33-1EA5-754E-A6B8-2C776A899C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D118760E-9BAD-C84B-A197-C6118DD525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B9793F89-0A26-6741-B14D-59F474A9268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032444"/>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bg1">
                    <a:lumMod val="50000"/>
                  </a:schemeClr>
                </a:solidFill>
                <a:latin typeface="Segoe UI" panose="020B0502040204020203" pitchFamily="34" charset="0"/>
                <a:cs typeface="Segoe UI" panose="020B0502040204020203" pitchFamily="34" charset="0"/>
              </a:defRPr>
            </a:lvl2pPr>
            <a:lvl3pPr>
              <a:defRPr sz="2000">
                <a:solidFill>
                  <a:schemeClr val="bg1">
                    <a:lumMod val="50000"/>
                  </a:schemeClr>
                </a:solidFill>
                <a:latin typeface="Segoe UI" panose="020B0502040204020203" pitchFamily="34" charset="0"/>
                <a:cs typeface="Segoe UI" panose="020B0502040204020203" pitchFamily="34" charset="0"/>
              </a:defRPr>
            </a:lvl3pPr>
            <a:lvl4pPr>
              <a:defRPr sz="2000">
                <a:solidFill>
                  <a:schemeClr val="bg1">
                    <a:lumMod val="50000"/>
                  </a:schemeClr>
                </a:solidFill>
                <a:latin typeface="Segoe UI" panose="020B0502040204020203" pitchFamily="34" charset="0"/>
                <a:cs typeface="Segoe UI" panose="020B0502040204020203" pitchFamily="34" charset="0"/>
              </a:defRPr>
            </a:lvl4pPr>
            <a:lvl5pPr>
              <a:defRPr sz="2000">
                <a:solidFill>
                  <a:schemeClr val="bg1">
                    <a:lumMod val="50000"/>
                  </a:schemeClr>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1D3B941F-6A09-DE46-A4AF-C3BB30E35249}"/>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3C9EDCF6-8246-6347-8822-9949A43E001D}"/>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68009889-B1C2-2A43-A911-6D16297510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90356079-81C5-284D-B80A-821C1B5A89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23605003-AE30-0E4E-B695-7EB7CAABB822}"/>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017962"/>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5105400" cy="3708719"/>
          </a:xfrm>
        </p:spPr>
        <p:txBody>
          <a:bodyPr/>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tx1"/>
                </a:solidFill>
                <a:latin typeface="Segoe UI" panose="020B0502040204020203" pitchFamily="34" charset="0"/>
                <a:cs typeface="Segoe UI" panose="020B0502040204020203" pitchFamily="34" charset="0"/>
              </a:defRPr>
            </a:lvl2pPr>
            <a:lvl3pPr>
              <a:defRPr sz="1800">
                <a:solidFill>
                  <a:schemeClr val="tx1"/>
                </a:solidFill>
                <a:latin typeface="Segoe UI" panose="020B0502040204020203" pitchFamily="34" charset="0"/>
                <a:cs typeface="Segoe UI" panose="020B0502040204020203" pitchFamily="34" charset="0"/>
              </a:defRPr>
            </a:lvl3pPr>
            <a:lvl4pPr>
              <a:defRPr sz="1800">
                <a:solidFill>
                  <a:schemeClr val="tx1"/>
                </a:solidFill>
                <a:latin typeface="Segoe UI" panose="020B0502040204020203" pitchFamily="34" charset="0"/>
                <a:cs typeface="Segoe UI" panose="020B0502040204020203" pitchFamily="34" charset="0"/>
              </a:defRPr>
            </a:lvl4pPr>
            <a:lvl5pPr>
              <a:defRPr sz="18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Content Placeholder 3"/>
          <p:cNvSpPr>
            <a:spLocks noGrp="1"/>
          </p:cNvSpPr>
          <p:nvPr>
            <p:ph sz="half" idx="2"/>
          </p:nvPr>
        </p:nvSpPr>
        <p:spPr>
          <a:xfrm>
            <a:off x="6425184" y="1825626"/>
            <a:ext cx="4928616"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AAE25D5-B8B3-7144-9618-2563870FA648}"/>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12472329-D95D-D045-A062-CEDEE17ACF7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2FC57E0-9B2E-1E40-B804-80321378A8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98E1125C-9541-844E-B674-5CCBFAF159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9EE6F30D-E6C9-B24B-B562-4AD935C7A37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11795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3666744" cy="3708719"/>
          </a:xfrm>
          <a:solidFill>
            <a:srgbClr val="004165">
              <a:alpha val="20000"/>
            </a:srgbClr>
          </a:solidFill>
        </p:spPr>
        <p:txBody>
          <a:bodyPr lIns="228600" tIns="228600" rIns="228600" bIns="228600"/>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bg1">
                    <a:lumMod val="50000"/>
                  </a:schemeClr>
                </a:solidFill>
                <a:latin typeface="Segoe UI" panose="020B0502040204020203" pitchFamily="34" charset="0"/>
                <a:cs typeface="Segoe UI" panose="020B0502040204020203" pitchFamily="34" charset="0"/>
              </a:defRPr>
            </a:lvl2pPr>
            <a:lvl3pPr>
              <a:defRPr sz="1800">
                <a:solidFill>
                  <a:schemeClr val="bg1">
                    <a:lumMod val="50000"/>
                  </a:schemeClr>
                </a:solidFill>
                <a:latin typeface="Segoe UI" panose="020B0502040204020203" pitchFamily="34" charset="0"/>
                <a:cs typeface="Segoe UI" panose="020B0502040204020203" pitchFamily="34" charset="0"/>
              </a:defRPr>
            </a:lvl3pPr>
            <a:lvl4pPr>
              <a:defRPr sz="1800">
                <a:solidFill>
                  <a:schemeClr val="bg1">
                    <a:lumMod val="50000"/>
                  </a:schemeClr>
                </a:solidFill>
                <a:latin typeface="Segoe UI" panose="020B0502040204020203" pitchFamily="34" charset="0"/>
                <a:cs typeface="Segoe UI" panose="020B0502040204020203" pitchFamily="34" charset="0"/>
              </a:defRPr>
            </a:lvl4pPr>
            <a:lvl5pPr>
              <a:defRPr sz="1800">
                <a:solidFill>
                  <a:schemeClr val="bg1">
                    <a:lumMod val="50000"/>
                  </a:schemeClr>
                </a:solidFill>
                <a:latin typeface="Segoe UI" panose="020B0502040204020203" pitchFamily="34" charset="0"/>
                <a:cs typeface="Segoe UI" panose="020B0502040204020203" pitchFamily="34" charset="0"/>
              </a:defRPr>
            </a:lvl5pPr>
          </a:lstStyle>
          <a:p>
            <a:pPr lvl="0"/>
            <a:r>
              <a:rPr lang="en-US" dirty="0"/>
              <a:t>Click to edit Master text styles</a:t>
            </a:r>
          </a:p>
        </p:txBody>
      </p:sp>
      <p:sp>
        <p:nvSpPr>
          <p:cNvPr id="4" name="Content Placeholder 3"/>
          <p:cNvSpPr>
            <a:spLocks noGrp="1"/>
          </p:cNvSpPr>
          <p:nvPr>
            <p:ph sz="half" idx="2"/>
          </p:nvPr>
        </p:nvSpPr>
        <p:spPr>
          <a:xfrm>
            <a:off x="5010912" y="1825626"/>
            <a:ext cx="6342888"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07E277C-1379-554F-B485-DF62EF5565AF}"/>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AF65EC8B-3186-6D46-9410-50CB0538F86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AB553CE-4592-B14C-9E7A-AB571593A1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5712D2EF-B0B1-BB4D-A57B-12EFFF73CA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D813DC8D-A194-C141-B4DC-9A65EDA2C4C1}"/>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730956"/>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DF29BAFB-157A-46F9-B4BB-2508FAAF550C}"/>
              </a:ext>
            </a:extLst>
          </p:cNvPr>
          <p:cNvSpPr>
            <a:spLocks noGrp="1"/>
          </p:cNvSpPr>
          <p:nvPr>
            <p:ph type="sldNum" sz="quarter" idx="4"/>
          </p:nvPr>
        </p:nvSpPr>
        <p:spPr>
          <a:xfrm>
            <a:off x="8610599" y="6356350"/>
            <a:ext cx="34288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FDA3-2B15-4C9C-B677-C441CD8315A2}" type="slidenum">
              <a:rPr lang="en-US" smtClean="0"/>
              <a:t>‹#›</a:t>
            </a:fld>
            <a:endParaRPr lang="en-US"/>
          </a:p>
        </p:txBody>
      </p:sp>
    </p:spTree>
    <p:extLst>
      <p:ext uri="{BB962C8B-B14F-4D97-AF65-F5344CB8AC3E}">
        <p14:creationId xmlns:p14="http://schemas.microsoft.com/office/powerpoint/2010/main" val="906510191"/>
      </p:ext>
    </p:extLst>
  </p:cSld>
  <p:clrMap bg1="lt1" tx1="dk1" bg2="lt2" tx2="dk2" accent1="accent1" accent2="accent2" accent3="accent3" accent4="accent4" accent5="accent5" accent6="accent6" hlink="hlink" folHlink="folHlink"/>
  <p:sldLayoutIdLst>
    <p:sldLayoutId id="2147483673" r:id="rId1"/>
    <p:sldLayoutId id="2147483694" r:id="rId2"/>
    <p:sldLayoutId id="2147483695" r:id="rId3"/>
    <p:sldLayoutId id="2147483674" r:id="rId4"/>
    <p:sldLayoutId id="2147483685" r:id="rId5"/>
    <p:sldLayoutId id="2147483686" r:id="rId6"/>
    <p:sldLayoutId id="2147483692" r:id="rId7"/>
    <p:sldLayoutId id="2147483688" r:id="rId8"/>
    <p:sldLayoutId id="2147483693"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b="0" i="0" kern="1200">
          <a:solidFill>
            <a:srgbClr val="660000"/>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i="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dli.mn.gov/sites/default/files/doc/ESST%20sample%20notice.docx"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A4640D-DE2B-8C45-884B-08D7CF9584B9}"/>
              </a:ext>
            </a:extLst>
          </p:cNvPr>
          <p:cNvSpPr>
            <a:spLocks noGrp="1"/>
          </p:cNvSpPr>
          <p:nvPr>
            <p:ph type="subTitle" idx="1"/>
          </p:nvPr>
        </p:nvSpPr>
        <p:spPr/>
        <p:txBody>
          <a:bodyPr/>
          <a:lstStyle/>
          <a:p>
            <a:r>
              <a:rPr lang="fr-FR" dirty="0"/>
              <a:t>Greg Griffiths</a:t>
            </a:r>
          </a:p>
          <a:p>
            <a:r>
              <a:rPr lang="fr-FR" dirty="0" err="1"/>
              <a:t>October</a:t>
            </a:r>
            <a:r>
              <a:rPr lang="fr-FR" dirty="0"/>
              <a:t> 3, 2023</a:t>
            </a:r>
          </a:p>
          <a:p>
            <a:endParaRPr lang="en-US" dirty="0"/>
          </a:p>
        </p:txBody>
      </p:sp>
      <p:sp>
        <p:nvSpPr>
          <p:cNvPr id="3" name="Title 2">
            <a:extLst>
              <a:ext uri="{FF2B5EF4-FFF2-40B4-BE49-F238E27FC236}">
                <a16:creationId xmlns:a16="http://schemas.microsoft.com/office/drawing/2014/main" id="{EB69D106-8AD9-4843-955F-7E374E6B419F}"/>
              </a:ext>
            </a:extLst>
          </p:cNvPr>
          <p:cNvSpPr>
            <a:spLocks noGrp="1"/>
          </p:cNvSpPr>
          <p:nvPr>
            <p:ph type="ctrTitle"/>
          </p:nvPr>
        </p:nvSpPr>
        <p:spPr>
          <a:xfrm>
            <a:off x="4711700" y="1168924"/>
            <a:ext cx="6743700" cy="2257644"/>
          </a:xfrm>
        </p:spPr>
        <p:txBody>
          <a:bodyPr>
            <a:normAutofit/>
          </a:bodyPr>
          <a:lstStyle/>
          <a:p>
            <a:pPr algn="ctr"/>
            <a:r>
              <a:rPr lang="en-US" dirty="0"/>
              <a:t>Minnesota Earned </a:t>
            </a:r>
            <a:br>
              <a:rPr lang="en-US" dirty="0"/>
            </a:br>
            <a:r>
              <a:rPr lang="en-US" dirty="0"/>
              <a:t>SICK AND SAFE TIME</a:t>
            </a:r>
          </a:p>
        </p:txBody>
      </p:sp>
    </p:spTree>
    <p:extLst>
      <p:ext uri="{BB962C8B-B14F-4D97-AF65-F5344CB8AC3E}">
        <p14:creationId xmlns:p14="http://schemas.microsoft.com/office/powerpoint/2010/main" val="2132970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fontScale="92500"/>
          </a:bodyPr>
          <a:lstStyle/>
          <a:p>
            <a:r>
              <a:rPr lang="en-US" spc="15" dirty="0">
                <a:solidFill>
                  <a:srgbClr val="231F20"/>
                </a:solidFill>
                <a:ea typeface="Segoe UI Emoji" panose="020B0502040204020203" pitchFamily="34" charset="0"/>
              </a:rPr>
              <a:t>Use of ESST</a:t>
            </a:r>
          </a:p>
          <a:p>
            <a:pPr lvl="1"/>
            <a:r>
              <a:rPr lang="en-US" dirty="0">
                <a:effectLst/>
                <a:ea typeface="Times New Roman" panose="02020603050405020304" pitchFamily="18" charset="0"/>
              </a:rPr>
              <a:t>An employee does not have to specifically “ask for” ESST. </a:t>
            </a:r>
          </a:p>
          <a:p>
            <a:pPr lvl="1"/>
            <a:r>
              <a:rPr lang="en-US" dirty="0">
                <a:effectLst/>
                <a:ea typeface="Times New Roman" panose="02020603050405020304" pitchFamily="18" charset="0"/>
              </a:rPr>
              <a:t>The employer can require up to seven days of advance notice before using ESST when possible.  For example, when an employee has a medical appointment scheduled in advance. </a:t>
            </a:r>
          </a:p>
          <a:p>
            <a:pPr lvl="1"/>
            <a:r>
              <a:rPr lang="en-US" dirty="0">
                <a:ea typeface="Times New Roman" panose="02020603050405020304" pitchFamily="18" charset="0"/>
              </a:rPr>
              <a:t>An employer cannot deny ESST use when an employee does not have advance notice.  For example, the employee wakes up sick or must stay home to care for a sick child. </a:t>
            </a:r>
            <a:endParaRPr lang="en-US" dirty="0">
              <a:effectLst/>
              <a:ea typeface="Times New Roman" panose="02020603050405020304" pitchFamily="18" charset="0"/>
            </a:endParaRPr>
          </a:p>
          <a:p>
            <a:pPr lvl="1"/>
            <a:r>
              <a:rPr lang="en-US" dirty="0">
                <a:ea typeface="Times New Roman" panose="02020603050405020304" pitchFamily="18" charset="0"/>
              </a:rPr>
              <a:t>An employer can deny ESST if an employee does not comply with notice requirements.</a:t>
            </a:r>
          </a:p>
          <a:p>
            <a:pPr lvl="1"/>
            <a:r>
              <a:rPr lang="en-US" dirty="0">
                <a:effectLst/>
                <a:ea typeface="Times New Roman" panose="02020603050405020304" pitchFamily="18" charset="0"/>
              </a:rPr>
              <a:t>Employers can require that ESST use run concurrently with other leaves such as FMLA. </a:t>
            </a:r>
          </a:p>
          <a:p>
            <a:pPr lvl="2"/>
            <a:endParaRPr lang="en-US" spc="15" dirty="0">
              <a:solidFill>
                <a:srgbClr val="231F20"/>
              </a:solidFill>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10</a:t>
            </a:fld>
            <a:endParaRPr lang="en-US"/>
          </a:p>
        </p:txBody>
      </p:sp>
    </p:spTree>
    <p:extLst>
      <p:ext uri="{BB962C8B-B14F-4D97-AF65-F5344CB8AC3E}">
        <p14:creationId xmlns:p14="http://schemas.microsoft.com/office/powerpoint/2010/main" val="259902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dirty="0"/>
              <a:t>Documentation.</a:t>
            </a:r>
          </a:p>
          <a:p>
            <a:pPr lvl="1"/>
            <a:r>
              <a:rPr lang="en-US" dirty="0"/>
              <a:t>A</a:t>
            </a:r>
            <a:r>
              <a:rPr lang="en-US" i="0" dirty="0">
                <a:effectLst/>
              </a:rPr>
              <a:t>n employer cannot require specific details about the reason for using ESST or details related to the employee's or their family member's medical condition.</a:t>
            </a:r>
          </a:p>
          <a:p>
            <a:pPr lvl="1"/>
            <a:r>
              <a:rPr lang="en-US" dirty="0">
                <a:effectLst/>
                <a:ea typeface="Times New Roman" panose="02020603050405020304" pitchFamily="18" charset="0"/>
              </a:rPr>
              <a:t>An employer can require certain documentation regarding the reason for use of ESST if used for more than three consecutive days. </a:t>
            </a:r>
          </a:p>
          <a:p>
            <a:pPr lvl="1"/>
            <a:r>
              <a:rPr lang="en-US" dirty="0">
                <a:ea typeface="Times New Roman" panose="02020603050405020304" pitchFamily="18" charset="0"/>
              </a:rPr>
              <a:t>Do you want/need to know the reason?</a:t>
            </a:r>
            <a:endParaRPr lang="en-US" dirty="0">
              <a:effectLst/>
              <a:ea typeface="Times New Roman" panose="02020603050405020304" pitchFamily="18" charset="0"/>
            </a:endParaRPr>
          </a:p>
          <a:p>
            <a:endParaRPr lang="en-US" spc="15" dirty="0">
              <a:solidFill>
                <a:srgbClr val="231F20"/>
              </a:solidFill>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11</a:t>
            </a:fld>
            <a:endParaRPr lang="en-US"/>
          </a:p>
        </p:txBody>
      </p:sp>
    </p:spTree>
    <p:extLst>
      <p:ext uri="{BB962C8B-B14F-4D97-AF65-F5344CB8AC3E}">
        <p14:creationId xmlns:p14="http://schemas.microsoft.com/office/powerpoint/2010/main" val="1346439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pPr algn="l"/>
            <a:r>
              <a:rPr lang="en-US" i="0" dirty="0">
                <a:effectLst/>
              </a:rPr>
              <a:t>Confidentiality.</a:t>
            </a:r>
          </a:p>
          <a:p>
            <a:pPr lvl="1"/>
            <a:r>
              <a:rPr lang="en-US" i="0" dirty="0">
                <a:effectLst/>
              </a:rPr>
              <a:t>An employer must keep health and safety information about an employee or an employee's family member confidential unless the employee permits disclosure or the disclosure is required by law. </a:t>
            </a:r>
          </a:p>
          <a:p>
            <a:pPr lvl="1"/>
            <a:r>
              <a:rPr lang="en-US" i="0" dirty="0">
                <a:effectLst/>
              </a:rPr>
              <a:t>Related medical records and documents must be maintained as confidential medical files separate from employee personnel files.</a:t>
            </a:r>
          </a:p>
          <a:p>
            <a:endParaRPr lang="en-US" spc="15" dirty="0">
              <a:solidFill>
                <a:srgbClr val="231F20"/>
              </a:solidFill>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12</a:t>
            </a:fld>
            <a:endParaRPr lang="en-US"/>
          </a:p>
        </p:txBody>
      </p:sp>
    </p:spTree>
    <p:extLst>
      <p:ext uri="{BB962C8B-B14F-4D97-AF65-F5344CB8AC3E}">
        <p14:creationId xmlns:p14="http://schemas.microsoft.com/office/powerpoint/2010/main" val="3990802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lnSpcReduction="10000"/>
          </a:bodyPr>
          <a:lstStyle/>
          <a:p>
            <a:r>
              <a:rPr lang="en-US" dirty="0">
                <a:effectLst/>
                <a:ea typeface="Segoe UI Emoji" panose="020B0502040204020203" pitchFamily="34" charset="0"/>
              </a:rPr>
              <a:t>Other responsibilities:</a:t>
            </a:r>
          </a:p>
          <a:p>
            <a:pPr lvl="1"/>
            <a:r>
              <a:rPr lang="en-US" dirty="0">
                <a:effectLst/>
                <a:ea typeface="Segoe UI Emoji" panose="020B0502040204020203" pitchFamily="34" charset="0"/>
              </a:rPr>
              <a:t>Must include the total number of hours of earned ESST hours accrued and available for use, as well as the total number of hours used, on earnings statements each pay period.  </a:t>
            </a:r>
          </a:p>
          <a:p>
            <a:pPr lvl="1"/>
            <a:r>
              <a:rPr lang="en-US" spc="15" dirty="0">
                <a:solidFill>
                  <a:srgbClr val="231F20"/>
                </a:solidFill>
                <a:ea typeface="Segoe UI Emoji" panose="020B0502040204020203" pitchFamily="34" charset="0"/>
              </a:rPr>
              <a:t>Provide employees with a notice by January 1, 2024, or at the start of employment, whichever is later, in English or the employees primary language if not English, informing them of earned ESST. </a:t>
            </a:r>
          </a:p>
          <a:p>
            <a:pPr lvl="2"/>
            <a:r>
              <a:rPr lang="en-US" spc="15" dirty="0">
                <a:solidFill>
                  <a:srgbClr val="231F20"/>
                </a:solidFill>
                <a:ea typeface="Segoe UI Emoji" panose="020B0502040204020203" pitchFamily="34" charset="0"/>
              </a:rPr>
              <a:t>DOLI has other language resources.</a:t>
            </a:r>
          </a:p>
          <a:p>
            <a:pPr lvl="1"/>
            <a:r>
              <a:rPr lang="en-US" spc="15" dirty="0">
                <a:solidFill>
                  <a:srgbClr val="231F20"/>
                </a:solidFill>
                <a:ea typeface="Segoe UI Emoji" panose="020B0502040204020203" pitchFamily="34" charset="0"/>
              </a:rPr>
              <a:t>Must include an ESST notice in any employee handbook, if the employer has one.</a:t>
            </a:r>
          </a:p>
          <a:p>
            <a:pPr lvl="1"/>
            <a:r>
              <a:rPr lang="en-US" spc="15" dirty="0">
                <a:solidFill>
                  <a:srgbClr val="231F20"/>
                </a:solidFill>
                <a:ea typeface="Segoe UI Emoji" panose="020B0502040204020203" pitchFamily="34" charset="0"/>
              </a:rPr>
              <a:t>DOLI has published a sample notice.</a:t>
            </a:r>
          </a:p>
          <a:p>
            <a:pPr lvl="2"/>
            <a:r>
              <a:rPr lang="en-US" spc="15" dirty="0">
                <a:solidFill>
                  <a:srgbClr val="231F20"/>
                </a:solidFill>
                <a:ea typeface="Segoe UI Emoji" panose="020B0502040204020203" pitchFamily="34" charset="0"/>
                <a:hlinkClick r:id="rId2"/>
              </a:rPr>
              <a:t>https://www.dli.mn.gov/sites/default/files/doc/ESST%20sample%20notice.docx</a:t>
            </a:r>
            <a:r>
              <a:rPr lang="en-US" spc="15" dirty="0">
                <a:solidFill>
                  <a:srgbClr val="231F20"/>
                </a:solidFill>
                <a:ea typeface="Segoe UI Emoji" panose="020B0502040204020203" pitchFamily="34" charset="0"/>
              </a:rPr>
              <a:t> </a:t>
            </a: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13</a:t>
            </a:fld>
            <a:endParaRPr lang="en-US"/>
          </a:p>
        </p:txBody>
      </p:sp>
    </p:spTree>
    <p:extLst>
      <p:ext uri="{BB962C8B-B14F-4D97-AF65-F5344CB8AC3E}">
        <p14:creationId xmlns:p14="http://schemas.microsoft.com/office/powerpoint/2010/main" val="764528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a typeface="Segoe UI Emoji" panose="020B0502040204020203" pitchFamily="34" charset="0"/>
              </a:rPr>
              <a:t>How frequently is ESST calculated?</a:t>
            </a:r>
          </a:p>
          <a:p>
            <a:pPr lvl="1"/>
            <a:r>
              <a:rPr lang="en-US" b="0" i="0" dirty="0">
                <a:solidFill>
                  <a:srgbClr val="000000"/>
                </a:solidFill>
                <a:effectLst/>
              </a:rPr>
              <a:t>ESST should be calculated and recorded at the same frequency as the employer’s other payroll practices. </a:t>
            </a:r>
          </a:p>
          <a:p>
            <a:pPr lvl="1"/>
            <a:r>
              <a:rPr lang="en-US" b="0" i="0" dirty="0">
                <a:solidFill>
                  <a:srgbClr val="000000"/>
                </a:solidFill>
                <a:effectLst/>
              </a:rPr>
              <a:t>Amounts must be listed on the employee’s earnings statement.</a:t>
            </a:r>
            <a:endParaRPr lang="en-US" spc="15" dirty="0">
              <a:solidFill>
                <a:srgbClr val="231F20"/>
              </a:solidFill>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14</a:t>
            </a:fld>
            <a:endParaRPr lang="en-US"/>
          </a:p>
        </p:txBody>
      </p:sp>
    </p:spTree>
    <p:extLst>
      <p:ext uri="{BB962C8B-B14F-4D97-AF65-F5344CB8AC3E}">
        <p14:creationId xmlns:p14="http://schemas.microsoft.com/office/powerpoint/2010/main" val="4156331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ffectLst/>
                <a:ea typeface="Segoe UI Emoji" panose="020B0502040204020203" pitchFamily="34" charset="0"/>
              </a:rPr>
              <a:t>The law will have no effect on employer vacation policies already in place.</a:t>
            </a:r>
          </a:p>
          <a:p>
            <a:r>
              <a:rPr lang="en-US" spc="15" dirty="0">
                <a:solidFill>
                  <a:srgbClr val="231F20"/>
                </a:solidFill>
                <a:ea typeface="Segoe UI Emoji" panose="020B0502040204020203" pitchFamily="34" charset="0"/>
              </a:rPr>
              <a:t>Current sick leave/PTO policies that</a:t>
            </a:r>
            <a:r>
              <a:rPr lang="en-US" spc="15" dirty="0">
                <a:solidFill>
                  <a:srgbClr val="231F20"/>
                </a:solidFill>
                <a:effectLst/>
                <a:ea typeface="Segoe UI Emoji" panose="020B0502040204020203" pitchFamily="34" charset="0"/>
              </a:rPr>
              <a:t> meet or exceed the requirements of the ESST law can stay in place of an ESST policy with limitations.</a:t>
            </a:r>
          </a:p>
          <a:p>
            <a:pPr lvl="1"/>
            <a:r>
              <a:rPr lang="en-US" spc="15" dirty="0">
                <a:solidFill>
                  <a:srgbClr val="231F20"/>
                </a:solidFill>
                <a:effectLst/>
                <a:ea typeface="Segoe UI Emoji" panose="020B0502040204020203" pitchFamily="34" charset="0"/>
              </a:rPr>
              <a:t>The policy must allow</a:t>
            </a:r>
            <a:r>
              <a:rPr lang="en-US" spc="15" dirty="0">
                <a:solidFill>
                  <a:srgbClr val="231F20"/>
                </a:solidFill>
                <a:ea typeface="Segoe UI Emoji" panose="020B0502040204020203" pitchFamily="34" charset="0"/>
              </a:rPr>
              <a:t> use for all reasons set out in the ESST law.</a:t>
            </a:r>
          </a:p>
          <a:p>
            <a:pPr lvl="1"/>
            <a:r>
              <a:rPr lang="en-US" spc="15" dirty="0">
                <a:solidFill>
                  <a:srgbClr val="231F20"/>
                </a:solidFill>
                <a:effectLst/>
                <a:ea typeface="Segoe UI Emoji" panose="020B0502040204020203" pitchFamily="34" charset="0"/>
              </a:rPr>
              <a:t>Accruals must meet or exceed ESST laws.</a:t>
            </a:r>
          </a:p>
          <a:p>
            <a:pPr lvl="2"/>
            <a:r>
              <a:rPr lang="en-US" spc="15" dirty="0">
                <a:solidFill>
                  <a:srgbClr val="231F20"/>
                </a:solidFill>
                <a:ea typeface="Segoe UI Emoji" panose="020B0502040204020203" pitchFamily="34" charset="0"/>
              </a:rPr>
              <a:t>No use it or lose it etc.</a:t>
            </a:r>
          </a:p>
          <a:p>
            <a:pPr lvl="2"/>
            <a:r>
              <a:rPr lang="en-US" spc="15" dirty="0">
                <a:solidFill>
                  <a:srgbClr val="231F20"/>
                </a:solidFill>
                <a:ea typeface="Segoe UI Emoji" panose="020B0502040204020203" pitchFamily="34" charset="0"/>
              </a:rPr>
              <a:t>Carry over.</a:t>
            </a:r>
          </a:p>
          <a:p>
            <a:pPr lvl="1"/>
            <a:r>
              <a:rPr lang="en-US" spc="15" dirty="0">
                <a:solidFill>
                  <a:srgbClr val="231F20"/>
                </a:solidFill>
                <a:effectLst/>
                <a:ea typeface="Segoe UI Emoji" panose="020B0502040204020203" pitchFamily="34" charset="0"/>
              </a:rPr>
              <a:t>Must still post the requirements and must make clear the policy includes ESST.</a:t>
            </a:r>
          </a:p>
          <a:p>
            <a:pPr lvl="1"/>
            <a:r>
              <a:rPr lang="en-US" spc="15" dirty="0">
                <a:solidFill>
                  <a:srgbClr val="231F20"/>
                </a:solidFill>
                <a:ea typeface="Segoe UI Emoji" panose="020B0502040204020203" pitchFamily="34" charset="0"/>
              </a:rPr>
              <a:t>Modify current policies to make clear it includes ESST.</a:t>
            </a:r>
            <a:endParaRPr lang="en-US" spc="15" dirty="0">
              <a:solidFill>
                <a:srgbClr val="231F20"/>
              </a:solidFill>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15</a:t>
            </a:fld>
            <a:endParaRPr lang="en-US"/>
          </a:p>
        </p:txBody>
      </p:sp>
    </p:spTree>
    <p:extLst>
      <p:ext uri="{BB962C8B-B14F-4D97-AF65-F5344CB8AC3E}">
        <p14:creationId xmlns:p14="http://schemas.microsoft.com/office/powerpoint/2010/main" val="942955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ffectLst/>
                <a:ea typeface="Segoe UI Emoji" panose="020B0502040204020203" pitchFamily="34" charset="0"/>
              </a:rPr>
              <a:t>What about tracking time for salaried exempt employees?</a:t>
            </a:r>
          </a:p>
          <a:p>
            <a:pPr lvl="1"/>
            <a:r>
              <a:rPr lang="en-US" b="0" i="0" dirty="0">
                <a:solidFill>
                  <a:srgbClr val="000000"/>
                </a:solidFill>
                <a:effectLst/>
              </a:rPr>
              <a:t>They are presumed to work 40 hours a week for the purposes of ESST accrual. If there is clear evidence an exempt employee’s regular work week is less than 40 hours, ESST may accrue based on that employee’s actual regular work week.  </a:t>
            </a:r>
            <a:endParaRPr lang="en-US" dirty="0">
              <a:solidFill>
                <a:srgbClr val="000000"/>
              </a:solidFill>
            </a:endParaRPr>
          </a:p>
          <a:p>
            <a:pPr lvl="1"/>
            <a:r>
              <a:rPr lang="en-US" spc="15" dirty="0">
                <a:solidFill>
                  <a:srgbClr val="000000"/>
                </a:solidFill>
                <a:effectLst/>
                <a:ea typeface="Segoe UI Emoji" panose="020B0502040204020203" pitchFamily="34" charset="0"/>
              </a:rPr>
              <a:t>ESST does not accrue when employees are not working.</a:t>
            </a:r>
            <a:endParaRPr lang="en-US" spc="15" dirty="0">
              <a:solidFill>
                <a:srgbClr val="231F20"/>
              </a:solidFill>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16</a:t>
            </a:fld>
            <a:endParaRPr lang="en-US"/>
          </a:p>
        </p:txBody>
      </p:sp>
    </p:spTree>
    <p:extLst>
      <p:ext uri="{BB962C8B-B14F-4D97-AF65-F5344CB8AC3E}">
        <p14:creationId xmlns:p14="http://schemas.microsoft.com/office/powerpoint/2010/main" val="2261595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ffectLst/>
                <a:ea typeface="Segoe UI Emoji" panose="020B0502040204020203" pitchFamily="34" charset="0"/>
              </a:rPr>
              <a:t>Can the employer just “gift” 48 hours of PTO per year?</a:t>
            </a:r>
          </a:p>
          <a:p>
            <a:pPr lvl="1"/>
            <a:r>
              <a:rPr lang="en-US" b="0" i="0" dirty="0">
                <a:solidFill>
                  <a:srgbClr val="000000"/>
                </a:solidFill>
                <a:effectLst/>
                <a:latin typeface="Open Sans Regular" panose="020B0606030504020204" pitchFamily="34" charset="0"/>
              </a:rPr>
              <a:t>“Front loading” of ESST hours is an alternative method for providing ESST to employees.  This option allows employers to record accrual of ESST once a year and avoid carry over of hours from year to year.  Some employers may want to use this method to reduce the calculations and recordkeeping.</a:t>
            </a:r>
          </a:p>
          <a:p>
            <a:pPr marL="457200" lvl="1" indent="0">
              <a:buNone/>
            </a:pPr>
            <a:r>
              <a:rPr lang="en-US" b="0" i="0" dirty="0">
                <a:solidFill>
                  <a:srgbClr val="000000"/>
                </a:solidFill>
                <a:effectLst/>
                <a:latin typeface="Open Sans Regular" panose="020B0606030504020204" pitchFamily="34" charset="0"/>
              </a:rPr>
              <a:t> </a:t>
            </a:r>
            <a:endParaRPr lang="en-US" spc="15" dirty="0">
              <a:solidFill>
                <a:srgbClr val="231F20"/>
              </a:solidFill>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17</a:t>
            </a:fld>
            <a:endParaRPr lang="en-US"/>
          </a:p>
        </p:txBody>
      </p:sp>
    </p:spTree>
    <p:extLst>
      <p:ext uri="{BB962C8B-B14F-4D97-AF65-F5344CB8AC3E}">
        <p14:creationId xmlns:p14="http://schemas.microsoft.com/office/powerpoint/2010/main" val="1706383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fontScale="92500" lnSpcReduction="20000"/>
          </a:bodyPr>
          <a:lstStyle/>
          <a:p>
            <a:r>
              <a:rPr lang="en-US" spc="15" dirty="0">
                <a:solidFill>
                  <a:srgbClr val="231F20"/>
                </a:solidFill>
                <a:effectLst/>
                <a:ea typeface="Segoe UI Emoji" panose="020B0502040204020203" pitchFamily="34" charset="0"/>
              </a:rPr>
              <a:t>Front loading options:</a:t>
            </a:r>
          </a:p>
          <a:p>
            <a:pPr lvl="1"/>
            <a:r>
              <a:rPr lang="en-US" i="0" dirty="0">
                <a:solidFill>
                  <a:srgbClr val="000000"/>
                </a:solidFill>
                <a:effectLst/>
              </a:rPr>
              <a:t>Front load with pay out and no carryover:</a:t>
            </a:r>
            <a:r>
              <a:rPr lang="en-US" b="1" i="0" dirty="0">
                <a:solidFill>
                  <a:srgbClr val="000000"/>
                </a:solidFill>
                <a:effectLst/>
              </a:rPr>
              <a:t> </a:t>
            </a:r>
          </a:p>
          <a:p>
            <a:pPr lvl="2"/>
            <a:r>
              <a:rPr lang="en-US" b="0" i="0" dirty="0">
                <a:solidFill>
                  <a:srgbClr val="000000"/>
                </a:solidFill>
                <a:effectLst/>
              </a:rPr>
              <a:t>A minimum of 48 hours of ESST is provided to an employee and made available for immediate use at the start of each year; and</a:t>
            </a:r>
          </a:p>
          <a:p>
            <a:pPr lvl="2"/>
            <a:r>
              <a:rPr lang="en-US" b="0" i="0" dirty="0">
                <a:solidFill>
                  <a:srgbClr val="000000"/>
                </a:solidFill>
                <a:effectLst/>
              </a:rPr>
              <a:t>Unused ESST hours are paid out at the end of the accrual year at the employee’s hourly rate.</a:t>
            </a:r>
          </a:p>
          <a:p>
            <a:pPr lvl="1"/>
            <a:r>
              <a:rPr lang="en-US" i="0" dirty="0">
                <a:solidFill>
                  <a:srgbClr val="000000"/>
                </a:solidFill>
                <a:effectLst/>
              </a:rPr>
              <a:t>Front load with no pay out and no carryover:</a:t>
            </a:r>
            <a:r>
              <a:rPr lang="en-US" b="1" i="0" dirty="0">
                <a:solidFill>
                  <a:srgbClr val="000000"/>
                </a:solidFill>
                <a:effectLst/>
              </a:rPr>
              <a:t>  </a:t>
            </a:r>
          </a:p>
          <a:p>
            <a:pPr lvl="2"/>
            <a:r>
              <a:rPr lang="en-US" b="0" i="0" dirty="0">
                <a:solidFill>
                  <a:srgbClr val="000000"/>
                </a:solidFill>
                <a:effectLst/>
              </a:rPr>
              <a:t>A minimum of 80 hours of ESST is provided to an employee and made available for immediate use at the start of each year; and</a:t>
            </a:r>
          </a:p>
          <a:p>
            <a:pPr lvl="2"/>
            <a:r>
              <a:rPr lang="en-US" b="0" i="0" dirty="0">
                <a:solidFill>
                  <a:srgbClr val="000000"/>
                </a:solidFill>
                <a:effectLst/>
              </a:rPr>
              <a:t>Unused ESST hours are not paid out at the end of the accrual year.</a:t>
            </a:r>
          </a:p>
          <a:p>
            <a:pPr lvl="1"/>
            <a:endParaRPr lang="en-US" spc="15" dirty="0">
              <a:solidFill>
                <a:srgbClr val="231F20"/>
              </a:solidFill>
              <a:effectLst/>
              <a:ea typeface="Segoe UI Emoji" panose="020B0502040204020203" pitchFamily="34" charset="0"/>
            </a:endParaRPr>
          </a:p>
          <a:p>
            <a:pPr marL="457200" lvl="1" indent="0">
              <a:buNone/>
            </a:pPr>
            <a:r>
              <a:rPr lang="en-US" b="0" i="0" dirty="0">
                <a:solidFill>
                  <a:srgbClr val="000000"/>
                </a:solidFill>
                <a:effectLst/>
                <a:latin typeface="Open Sans Regular" panose="020B0606030504020204" pitchFamily="34" charset="0"/>
              </a:rPr>
              <a:t> </a:t>
            </a:r>
            <a:endParaRPr lang="en-US" spc="15" dirty="0">
              <a:solidFill>
                <a:srgbClr val="231F20"/>
              </a:solidFill>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18</a:t>
            </a:fld>
            <a:endParaRPr lang="en-US"/>
          </a:p>
        </p:txBody>
      </p:sp>
    </p:spTree>
    <p:extLst>
      <p:ext uri="{BB962C8B-B14F-4D97-AF65-F5344CB8AC3E}">
        <p14:creationId xmlns:p14="http://schemas.microsoft.com/office/powerpoint/2010/main" val="3783823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b="0" i="0" dirty="0">
                <a:solidFill>
                  <a:srgbClr val="000000"/>
                </a:solidFill>
                <a:effectLst/>
              </a:rPr>
              <a:t>What does a “year” mean?</a:t>
            </a:r>
          </a:p>
          <a:p>
            <a:pPr lvl="1"/>
            <a:r>
              <a:rPr lang="en-US" b="0" i="0" dirty="0">
                <a:solidFill>
                  <a:srgbClr val="000000"/>
                </a:solidFill>
                <a:effectLst/>
              </a:rPr>
              <a:t>A “year” means any consecutive 12-month period as determined by an employer and communicated to employees. </a:t>
            </a:r>
          </a:p>
          <a:p>
            <a:pPr lvl="1"/>
            <a:r>
              <a:rPr lang="en-US" dirty="0">
                <a:solidFill>
                  <a:srgbClr val="000000"/>
                </a:solidFill>
              </a:rPr>
              <a:t>Typically</a:t>
            </a:r>
            <a:r>
              <a:rPr lang="en-US" b="0" i="0" dirty="0">
                <a:solidFill>
                  <a:srgbClr val="000000"/>
                </a:solidFill>
                <a:effectLst/>
              </a:rPr>
              <a:t> calendar year, tax year, fiscal year, or year based on the employee’s anniversary date of employment.  </a:t>
            </a:r>
          </a:p>
          <a:p>
            <a:pPr lvl="1"/>
            <a:r>
              <a:rPr lang="en-US" dirty="0">
                <a:solidFill>
                  <a:srgbClr val="000000"/>
                </a:solidFill>
              </a:rPr>
              <a:t>Either way</a:t>
            </a:r>
            <a:r>
              <a:rPr lang="en-US" b="0" i="0" dirty="0">
                <a:solidFill>
                  <a:srgbClr val="000000"/>
                </a:solidFill>
                <a:effectLst/>
              </a:rPr>
              <a:t> all employees must start accruing hours on Jan. 1, 2024, or have at least 48 hours front loaded on Jan. 1, 2024.</a:t>
            </a:r>
            <a:endParaRPr lang="en-US" spc="15" dirty="0">
              <a:solidFill>
                <a:srgbClr val="231F20"/>
              </a:solidFill>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19</a:t>
            </a:fld>
            <a:endParaRPr lang="en-US"/>
          </a:p>
        </p:txBody>
      </p:sp>
    </p:spTree>
    <p:extLst>
      <p:ext uri="{BB962C8B-B14F-4D97-AF65-F5344CB8AC3E}">
        <p14:creationId xmlns:p14="http://schemas.microsoft.com/office/powerpoint/2010/main" val="88412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dirty="0">
                <a:effectLst/>
                <a:ea typeface="Segoe UI Emoji" panose="020B0502040204020203" pitchFamily="34" charset="0"/>
              </a:rPr>
              <a:t>As </a:t>
            </a:r>
            <a:r>
              <a:rPr lang="en-US" dirty="0">
                <a:ea typeface="Segoe UI Emoji" panose="020B0502040204020203" pitchFamily="34" charset="0"/>
              </a:rPr>
              <a:t>of today, Minnesota employers are not required to provide paid sick leave, vacation, or other forms of paid leave.</a:t>
            </a:r>
          </a:p>
          <a:p>
            <a:r>
              <a:rPr lang="en-US" dirty="0">
                <a:ea typeface="Segoe UI Emoji" panose="020B0502040204020203" pitchFamily="34" charset="0"/>
              </a:rPr>
              <a:t>The employer is free to define when it provides paid time off (if any) and how it is calculated and accrues.  Things like:</a:t>
            </a:r>
          </a:p>
          <a:p>
            <a:pPr lvl="1"/>
            <a:r>
              <a:rPr lang="en-US" dirty="0">
                <a:ea typeface="Segoe UI Emoji" panose="020B0502040204020203" pitchFamily="34" charset="0"/>
              </a:rPr>
              <a:t>Gifted at beginning of the year or is earned over the year</a:t>
            </a:r>
          </a:p>
          <a:p>
            <a:pPr lvl="1"/>
            <a:r>
              <a:rPr lang="en-US" dirty="0">
                <a:ea typeface="Segoe UI Emoji" panose="020B0502040204020203" pitchFamily="34" charset="0"/>
              </a:rPr>
              <a:t>Accruals</a:t>
            </a:r>
          </a:p>
          <a:p>
            <a:pPr lvl="1"/>
            <a:r>
              <a:rPr lang="en-US" dirty="0">
                <a:ea typeface="Segoe UI Emoji" panose="020B0502040204020203" pitchFamily="34" charset="0"/>
              </a:rPr>
              <a:t>Use or lose it</a:t>
            </a:r>
          </a:p>
          <a:p>
            <a:pPr lvl="1"/>
            <a:r>
              <a:rPr lang="en-US" dirty="0">
                <a:ea typeface="Segoe UI Emoji" panose="020B0502040204020203" pitchFamily="34" charset="0"/>
              </a:rPr>
              <a:t>Carry over from year to year</a:t>
            </a:r>
          </a:p>
          <a:p>
            <a:pPr lvl="1"/>
            <a:r>
              <a:rPr lang="en-US" dirty="0">
                <a:ea typeface="Segoe UI Emoji" panose="020B0502040204020203" pitchFamily="34" charset="0"/>
              </a:rPr>
              <a:t>Pay out at termination</a:t>
            </a: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a:t>
            </a:fld>
            <a:endParaRPr lang="en-US"/>
          </a:p>
        </p:txBody>
      </p:sp>
    </p:spTree>
    <p:extLst>
      <p:ext uri="{BB962C8B-B14F-4D97-AF65-F5344CB8AC3E}">
        <p14:creationId xmlns:p14="http://schemas.microsoft.com/office/powerpoint/2010/main" val="1880313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a typeface="Segoe UI Emoji" panose="020B0502040204020203" pitchFamily="34" charset="0"/>
              </a:rPr>
              <a:t>What about unlimited PTO policies?</a:t>
            </a:r>
          </a:p>
          <a:p>
            <a:pPr lvl="1"/>
            <a:r>
              <a:rPr lang="en-US" spc="15" dirty="0">
                <a:solidFill>
                  <a:srgbClr val="231F20"/>
                </a:solidFill>
                <a:ea typeface="Segoe UI Emoji" panose="020B0502040204020203" pitchFamily="34" charset="0"/>
              </a:rPr>
              <a:t>Some employers provide unlimited PTO, typically to management employees.</a:t>
            </a:r>
          </a:p>
          <a:p>
            <a:pPr lvl="1"/>
            <a:r>
              <a:rPr lang="en-US" spc="15" dirty="0">
                <a:solidFill>
                  <a:srgbClr val="231F20"/>
                </a:solidFill>
                <a:ea typeface="Segoe UI Emoji" panose="020B0502040204020203" pitchFamily="34" charset="0"/>
              </a:rPr>
              <a:t>Since there are record keeping requirements for all employees, they should be presumed to work 40 hours in a week for ESST purposes, or alternatively, their earnings statement could always reflect 80 hours of ESST.</a:t>
            </a:r>
          </a:p>
          <a:p>
            <a:pPr lvl="1"/>
            <a:r>
              <a:rPr lang="en-US" spc="15" dirty="0">
                <a:solidFill>
                  <a:srgbClr val="231F20"/>
                </a:solidFill>
                <a:ea typeface="Segoe UI Emoji" panose="020B0502040204020203" pitchFamily="34" charset="0"/>
              </a:rPr>
              <a:t>The policy should reflect it includes ESST.</a:t>
            </a: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20</a:t>
            </a:fld>
            <a:endParaRPr lang="en-US"/>
          </a:p>
        </p:txBody>
      </p:sp>
    </p:spTree>
    <p:extLst>
      <p:ext uri="{BB962C8B-B14F-4D97-AF65-F5344CB8AC3E}">
        <p14:creationId xmlns:p14="http://schemas.microsoft.com/office/powerpoint/2010/main" val="2097275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a typeface="Segoe UI Emoji" panose="020B0502040204020203" pitchFamily="34" charset="0"/>
              </a:rPr>
              <a:t>May employers treat classes of employees differently for f</a:t>
            </a:r>
            <a:r>
              <a:rPr lang="en-US" spc="15" dirty="0">
                <a:solidFill>
                  <a:srgbClr val="231F20"/>
                </a:solidFill>
                <a:effectLst/>
                <a:ea typeface="Segoe UI Emoji" panose="020B0502040204020203" pitchFamily="34" charset="0"/>
              </a:rPr>
              <a:t>ront loading purposes?  For example, salaried v. hourly, full v. part time.</a:t>
            </a:r>
          </a:p>
          <a:p>
            <a:pPr lvl="1"/>
            <a:r>
              <a:rPr lang="en-US" b="0" i="0" dirty="0">
                <a:solidFill>
                  <a:srgbClr val="000000"/>
                </a:solidFill>
                <a:effectLst/>
              </a:rPr>
              <a:t>Yes, if the employer provides all employees at least what they are entitled to under the ESST law and if it does not discriminate based on  protected class.</a:t>
            </a:r>
          </a:p>
          <a:p>
            <a:r>
              <a:rPr lang="en-US" spc="15" dirty="0">
                <a:solidFill>
                  <a:srgbClr val="231F20"/>
                </a:solidFill>
                <a:effectLst/>
                <a:ea typeface="Segoe UI Emoji" panose="020B0502040204020203" pitchFamily="34" charset="0"/>
              </a:rPr>
              <a:t>Or accrual purposes.  For example, more generous accrual for exempt employees.</a:t>
            </a:r>
          </a:p>
          <a:p>
            <a:pPr lvl="1"/>
            <a:endParaRPr lang="en-US" spc="15" dirty="0">
              <a:solidFill>
                <a:srgbClr val="231F20"/>
              </a:solidFill>
              <a:effectLst/>
              <a:ea typeface="Segoe UI Emoji" panose="020B0502040204020203" pitchFamily="34" charset="0"/>
            </a:endParaRPr>
          </a:p>
          <a:p>
            <a:pPr marL="457200" lvl="1" indent="0">
              <a:buNone/>
            </a:pPr>
            <a:r>
              <a:rPr lang="en-US" b="0" i="0" dirty="0">
                <a:solidFill>
                  <a:srgbClr val="000000"/>
                </a:solidFill>
                <a:effectLst/>
                <a:latin typeface="Open Sans Regular" panose="020B0606030504020204" pitchFamily="34" charset="0"/>
              </a:rPr>
              <a:t> </a:t>
            </a:r>
            <a:endParaRPr lang="en-US" spc="15" dirty="0">
              <a:solidFill>
                <a:srgbClr val="231F20"/>
              </a:solidFill>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21</a:t>
            </a:fld>
            <a:endParaRPr lang="en-US"/>
          </a:p>
        </p:txBody>
      </p:sp>
    </p:spTree>
    <p:extLst>
      <p:ext uri="{BB962C8B-B14F-4D97-AF65-F5344CB8AC3E}">
        <p14:creationId xmlns:p14="http://schemas.microsoft.com/office/powerpoint/2010/main" val="3021590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fontScale="40000" lnSpcReduction="20000"/>
          </a:bodyPr>
          <a:lstStyle/>
          <a:p>
            <a:pPr algn="l"/>
            <a:r>
              <a:rPr lang="en-US" sz="6000" i="0" dirty="0">
                <a:effectLst/>
              </a:rPr>
              <a:t>Is unused ESST paid out when an employee leaves their job?</a:t>
            </a:r>
          </a:p>
          <a:p>
            <a:pPr lvl="1"/>
            <a:r>
              <a:rPr lang="en-US" sz="5000" i="0" dirty="0">
                <a:effectLst/>
              </a:rPr>
              <a:t>No. Employers are not required to pay out any accrued and unused ESST if an employee leaves their job, either voluntarily or involuntarily.  </a:t>
            </a:r>
            <a:r>
              <a:rPr lang="en-US" sz="5000" dirty="0"/>
              <a:t>E</a:t>
            </a:r>
            <a:r>
              <a:rPr lang="en-US" sz="5000" i="0" dirty="0">
                <a:effectLst/>
              </a:rPr>
              <a:t>mployers may choose to do so. </a:t>
            </a:r>
          </a:p>
          <a:p>
            <a:pPr lvl="1"/>
            <a:r>
              <a:rPr lang="en-US" sz="5000" i="0" dirty="0">
                <a:effectLst/>
              </a:rPr>
              <a:t>An employee who transfers positions or work units within a single employer retains their accrued ESST. </a:t>
            </a:r>
          </a:p>
          <a:p>
            <a:pPr algn="l"/>
            <a:r>
              <a:rPr lang="en-US" sz="6000" i="0" dirty="0">
                <a:effectLst/>
              </a:rPr>
              <a:t>Are ESST hours restored if an employee returns to work for a former employer? </a:t>
            </a:r>
          </a:p>
          <a:p>
            <a:pPr lvl="1"/>
            <a:r>
              <a:rPr lang="en-US" sz="5000" i="0" dirty="0">
                <a:effectLst/>
              </a:rPr>
              <a:t>An employee who returns to work for the same employer within 180 days of separation is entitled to restoration of prior accrued ESST hours.</a:t>
            </a:r>
          </a:p>
          <a:p>
            <a:pPr marL="0" indent="0" algn="l">
              <a:buNone/>
            </a:pPr>
            <a:endParaRPr lang="en-US" i="0" dirty="0">
              <a:effectLst/>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22</a:t>
            </a:fld>
            <a:endParaRPr lang="en-US"/>
          </a:p>
        </p:txBody>
      </p:sp>
    </p:spTree>
    <p:extLst>
      <p:ext uri="{BB962C8B-B14F-4D97-AF65-F5344CB8AC3E}">
        <p14:creationId xmlns:p14="http://schemas.microsoft.com/office/powerpoint/2010/main" val="740493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lnSpcReduction="10000"/>
          </a:bodyPr>
          <a:lstStyle/>
          <a:p>
            <a:pPr algn="l"/>
            <a:r>
              <a:rPr lang="en-US" i="0" dirty="0">
                <a:effectLst/>
              </a:rPr>
              <a:t>What if there is a change of ownership?</a:t>
            </a:r>
          </a:p>
          <a:p>
            <a:pPr lvl="1"/>
            <a:r>
              <a:rPr lang="en-US" i="0" dirty="0">
                <a:effectLst/>
              </a:rPr>
              <a:t>Retained employees keep their accrued and unused ESST. </a:t>
            </a:r>
          </a:p>
          <a:p>
            <a:pPr lvl="1"/>
            <a:r>
              <a:rPr lang="en-US" i="0" dirty="0">
                <a:effectLst/>
              </a:rPr>
              <a:t>Employees who are terminated by the original owner and are rehired by the new owner within 30 days of ownership change also keep their accrued and unused ESST.</a:t>
            </a:r>
          </a:p>
          <a:p>
            <a:pPr algn="l"/>
            <a:r>
              <a:rPr lang="en-US" i="0" dirty="0">
                <a:effectLst/>
              </a:rPr>
              <a:t>Do sick and safe time hours accrue on overtime hours worked?</a:t>
            </a:r>
          </a:p>
          <a:p>
            <a:pPr lvl="1"/>
            <a:r>
              <a:rPr lang="en-US" i="0" dirty="0">
                <a:effectLst/>
              </a:rPr>
              <a:t>Yes, ESST hours accrue on all hours worked, including overtime hours except for exempt employees.</a:t>
            </a:r>
          </a:p>
          <a:p>
            <a:endParaRPr lang="en-US" spc="15" dirty="0">
              <a:solidFill>
                <a:srgbClr val="231F20"/>
              </a:solidFill>
              <a:effectLst/>
              <a:ea typeface="Segoe UI Emoji" panose="020B0502040204020203" pitchFamily="34" charset="0"/>
            </a:endParaRPr>
          </a:p>
          <a:p>
            <a:pPr lvl="1"/>
            <a:endParaRPr lang="en-US" spc="15" dirty="0">
              <a:solidFill>
                <a:srgbClr val="231F20"/>
              </a:solidFill>
              <a:effectLst/>
              <a:ea typeface="Segoe UI Emoji" panose="020B0502040204020203" pitchFamily="34" charset="0"/>
            </a:endParaRPr>
          </a:p>
          <a:p>
            <a:pPr marL="457200" lvl="1" indent="0">
              <a:buNone/>
            </a:pPr>
            <a:r>
              <a:rPr lang="en-US" b="0" i="0" dirty="0">
                <a:solidFill>
                  <a:srgbClr val="000000"/>
                </a:solidFill>
                <a:effectLst/>
                <a:latin typeface="Open Sans Regular" panose="020B0606030504020204" pitchFamily="34" charset="0"/>
              </a:rPr>
              <a:t> </a:t>
            </a:r>
            <a:endParaRPr lang="en-US" spc="15" dirty="0">
              <a:solidFill>
                <a:srgbClr val="231F20"/>
              </a:solidFill>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23</a:t>
            </a:fld>
            <a:endParaRPr lang="en-US"/>
          </a:p>
        </p:txBody>
      </p:sp>
    </p:spTree>
    <p:extLst>
      <p:ext uri="{BB962C8B-B14F-4D97-AF65-F5344CB8AC3E}">
        <p14:creationId xmlns:p14="http://schemas.microsoft.com/office/powerpoint/2010/main" val="300917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ffectLst/>
                <a:ea typeface="Segoe UI Emoji" panose="020B0502040204020203" pitchFamily="34" charset="0"/>
              </a:rPr>
              <a:t>What about current ESST local ordinances?</a:t>
            </a:r>
          </a:p>
          <a:p>
            <a:pPr lvl="1"/>
            <a:r>
              <a:rPr lang="en-US" spc="15" dirty="0">
                <a:solidFill>
                  <a:srgbClr val="231F20"/>
                </a:solidFill>
                <a:ea typeface="Segoe UI Emoji" panose="020B0502040204020203" pitchFamily="34" charset="0"/>
              </a:rPr>
              <a:t>Bloomington, Duluth, Minneapolis, and St. Paul have ESST ordinances in place.</a:t>
            </a:r>
          </a:p>
          <a:p>
            <a:pPr lvl="1"/>
            <a:r>
              <a:rPr lang="en-US" spc="15" dirty="0">
                <a:solidFill>
                  <a:srgbClr val="231F20"/>
                </a:solidFill>
                <a:effectLst/>
                <a:ea typeface="Segoe UI Emoji" panose="020B0502040204020203" pitchFamily="34" charset="0"/>
              </a:rPr>
              <a:t>Employers must follow the most protective law that applies to the employees.</a:t>
            </a:r>
          </a:p>
          <a:p>
            <a:r>
              <a:rPr lang="en-US" spc="15" dirty="0">
                <a:solidFill>
                  <a:srgbClr val="231F20"/>
                </a:solidFill>
                <a:effectLst/>
                <a:ea typeface="Segoe UI Emoji" panose="020B0502040204020203" pitchFamily="34" charset="0"/>
              </a:rPr>
              <a:t>What about employees w</a:t>
            </a:r>
            <a:r>
              <a:rPr lang="en-US" spc="15" dirty="0">
                <a:solidFill>
                  <a:srgbClr val="231F20"/>
                </a:solidFill>
                <a:ea typeface="Segoe UI Emoji" panose="020B0502040204020203" pitchFamily="34" charset="0"/>
              </a:rPr>
              <a:t>ho work in those cities?</a:t>
            </a:r>
            <a:endParaRPr lang="en-US" spc="15" dirty="0">
              <a:solidFill>
                <a:srgbClr val="231F20"/>
              </a:solidFill>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24</a:t>
            </a:fld>
            <a:endParaRPr lang="en-US"/>
          </a:p>
        </p:txBody>
      </p:sp>
    </p:spTree>
    <p:extLst>
      <p:ext uri="{BB962C8B-B14F-4D97-AF65-F5344CB8AC3E}">
        <p14:creationId xmlns:p14="http://schemas.microsoft.com/office/powerpoint/2010/main" val="3073064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ffectLst/>
                <a:ea typeface="Segoe UI Emoji" panose="020B0502040204020203" pitchFamily="34" charset="0"/>
              </a:rPr>
              <a:t>What about employees who do not live in Minnesota?</a:t>
            </a:r>
          </a:p>
          <a:p>
            <a:pPr lvl="1"/>
            <a:r>
              <a:rPr lang="en-US" spc="15" dirty="0">
                <a:solidFill>
                  <a:srgbClr val="231F20"/>
                </a:solidFill>
                <a:ea typeface="Segoe UI Emoji" panose="020B0502040204020203" pitchFamily="34" charset="0"/>
              </a:rPr>
              <a:t>Employees who do not have to live in Minnesota earn ESST if they work at least 80 hours in Minnesota.</a:t>
            </a:r>
          </a:p>
          <a:p>
            <a:pPr lvl="1"/>
            <a:r>
              <a:rPr lang="en-US" spc="15" dirty="0">
                <a:solidFill>
                  <a:srgbClr val="231F20"/>
                </a:solidFill>
                <a:ea typeface="Segoe UI Emoji" panose="020B0502040204020203" pitchFamily="34" charset="0"/>
              </a:rPr>
              <a:t>Only time worked in Minnesota counts toward ESST accrual.</a:t>
            </a: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25</a:t>
            </a:fld>
            <a:endParaRPr lang="en-US"/>
          </a:p>
        </p:txBody>
      </p:sp>
    </p:spTree>
    <p:extLst>
      <p:ext uri="{BB962C8B-B14F-4D97-AF65-F5344CB8AC3E}">
        <p14:creationId xmlns:p14="http://schemas.microsoft.com/office/powerpoint/2010/main" val="2930035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a typeface="Segoe UI Emoji" panose="020B0502040204020203" pitchFamily="34" charset="0"/>
              </a:rPr>
              <a:t>What about out of state employees?</a:t>
            </a:r>
          </a:p>
          <a:p>
            <a:pPr lvl="1"/>
            <a:r>
              <a:rPr lang="en-US" b="0" i="0" dirty="0">
                <a:solidFill>
                  <a:srgbClr val="000000"/>
                </a:solidFill>
                <a:effectLst/>
              </a:rPr>
              <a:t>If an employer is based in Minnesota but has employees who work in another state, those out-of-state employees are not covered by Minnesota's ESST law.</a:t>
            </a:r>
            <a:endParaRPr lang="en-US" spc="15" dirty="0">
              <a:solidFill>
                <a:srgbClr val="231F20"/>
              </a:solidFill>
              <a:ea typeface="Segoe UI Emoji" panose="020B0502040204020203" pitchFamily="34" charset="0"/>
            </a:endParaRPr>
          </a:p>
          <a:p>
            <a:pPr lvl="1"/>
            <a:r>
              <a:rPr lang="en-US" spc="15" dirty="0">
                <a:solidFill>
                  <a:srgbClr val="231F20"/>
                </a:solidFill>
                <a:effectLst/>
                <a:ea typeface="Segoe UI Emoji" panose="020B0502040204020203" pitchFamily="34" charset="0"/>
              </a:rPr>
              <a:t>The laws of the state where the employee lives and works apply.</a:t>
            </a:r>
          </a:p>
          <a:p>
            <a:r>
              <a:rPr lang="en-US" spc="15" dirty="0">
                <a:solidFill>
                  <a:srgbClr val="231F20"/>
                </a:solidFill>
                <a:ea typeface="Segoe UI Emoji" panose="020B0502040204020203" pitchFamily="34" charset="0"/>
              </a:rPr>
              <a:t>Minnesota employers can elect to provide ESST to out of state employees but should also follow local, state and federal law.</a:t>
            </a:r>
          </a:p>
          <a:p>
            <a:endParaRPr lang="en-US" spc="15" dirty="0">
              <a:solidFill>
                <a:srgbClr val="231F20"/>
              </a:solidFill>
              <a:effectLst/>
              <a:ea typeface="Segoe UI Emoji" panose="020B0502040204020203" pitchFamily="34" charset="0"/>
            </a:endParaRPr>
          </a:p>
          <a:p>
            <a:endParaRPr lang="en-US" spc="15" dirty="0">
              <a:solidFill>
                <a:srgbClr val="231F20"/>
              </a:solidFill>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26</a:t>
            </a:fld>
            <a:endParaRPr lang="en-US"/>
          </a:p>
        </p:txBody>
      </p:sp>
    </p:spTree>
    <p:extLst>
      <p:ext uri="{BB962C8B-B14F-4D97-AF65-F5344CB8AC3E}">
        <p14:creationId xmlns:p14="http://schemas.microsoft.com/office/powerpoint/2010/main" val="737662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ffectLst/>
                <a:ea typeface="Segoe UI Emoji" panose="020B0502040204020203" pitchFamily="34" charset="0"/>
              </a:rPr>
              <a:t>What about </a:t>
            </a:r>
            <a:r>
              <a:rPr lang="en-US" spc="15" dirty="0">
                <a:solidFill>
                  <a:srgbClr val="231F20"/>
                </a:solidFill>
                <a:ea typeface="Segoe UI Emoji" panose="020B0502040204020203" pitchFamily="34" charset="0"/>
              </a:rPr>
              <a:t>remote workers?</a:t>
            </a:r>
          </a:p>
          <a:p>
            <a:pPr lvl="2"/>
            <a:r>
              <a:rPr lang="en-US" spc="15" dirty="0">
                <a:solidFill>
                  <a:srgbClr val="231F20"/>
                </a:solidFill>
                <a:effectLst/>
                <a:ea typeface="Segoe UI Emoji" panose="020B0502040204020203" pitchFamily="34" charset="0"/>
              </a:rPr>
              <a:t>Depends </a:t>
            </a:r>
            <a:r>
              <a:rPr lang="en-US" spc="15" dirty="0">
                <a:solidFill>
                  <a:srgbClr val="231F20"/>
                </a:solidFill>
                <a:ea typeface="Segoe UI Emoji" panose="020B0502040204020203" pitchFamily="34" charset="0"/>
              </a:rPr>
              <a:t>on where they live/work – if they work on MN, they accrue ESST.</a:t>
            </a:r>
          </a:p>
          <a:p>
            <a:pPr lvl="2"/>
            <a:r>
              <a:rPr lang="en-US" spc="15" dirty="0">
                <a:solidFill>
                  <a:srgbClr val="231F20"/>
                </a:solidFill>
                <a:effectLst/>
                <a:ea typeface="Segoe UI Emoji" panose="020B0502040204020203" pitchFamily="34" charset="0"/>
              </a:rPr>
              <a:t>What about commuters – if they work in MN, they accrue ESST.</a:t>
            </a:r>
          </a:p>
          <a:p>
            <a:pPr lvl="2"/>
            <a:r>
              <a:rPr lang="en-US" spc="15" dirty="0">
                <a:solidFill>
                  <a:srgbClr val="231F20"/>
                </a:solidFill>
                <a:ea typeface="Segoe UI Emoji" panose="020B0502040204020203" pitchFamily="34" charset="0"/>
              </a:rPr>
              <a:t>Depends on where they work.</a:t>
            </a:r>
            <a:endParaRPr lang="en-US" spc="15" dirty="0">
              <a:solidFill>
                <a:srgbClr val="231F20"/>
              </a:solidFill>
              <a:effectLst/>
              <a:ea typeface="Segoe UI Emoji" panose="020B0502040204020203" pitchFamily="34" charset="0"/>
            </a:endParaRPr>
          </a:p>
          <a:p>
            <a:pPr marL="0" indent="0">
              <a:buNone/>
            </a:pPr>
            <a:endParaRPr lang="en-US" spc="15" dirty="0">
              <a:solidFill>
                <a:srgbClr val="231F20"/>
              </a:solidFill>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27</a:t>
            </a:fld>
            <a:endParaRPr lang="en-US"/>
          </a:p>
        </p:txBody>
      </p:sp>
    </p:spTree>
    <p:extLst>
      <p:ext uri="{BB962C8B-B14F-4D97-AF65-F5344CB8AC3E}">
        <p14:creationId xmlns:p14="http://schemas.microsoft.com/office/powerpoint/2010/main" val="3562133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ffectLst/>
                <a:ea typeface="Segoe UI Emoji" panose="020B0502040204020203" pitchFamily="34" charset="0"/>
              </a:rPr>
              <a:t>What about staffing agency employees</a:t>
            </a:r>
            <a:r>
              <a:rPr lang="en-US" spc="15" dirty="0">
                <a:solidFill>
                  <a:srgbClr val="231F20"/>
                </a:solidFill>
                <a:ea typeface="Segoe UI Emoji" panose="020B0502040204020203" pitchFamily="34" charset="0"/>
              </a:rPr>
              <a:t>?</a:t>
            </a:r>
          </a:p>
          <a:p>
            <a:pPr lvl="1"/>
            <a:r>
              <a:rPr lang="en-US" spc="15" dirty="0">
                <a:solidFill>
                  <a:srgbClr val="231F20"/>
                </a:solidFill>
                <a:ea typeface="Segoe UI Emoji" panose="020B0502040204020203" pitchFamily="34" charset="0"/>
              </a:rPr>
              <a:t>The staffing agency is responsible for paying the ESST unless there is a contract between the parties that calls for a different arrangement. </a:t>
            </a:r>
            <a:endParaRPr lang="en-US" spc="15" dirty="0">
              <a:solidFill>
                <a:srgbClr val="231F20"/>
              </a:solidFill>
              <a:effectLst/>
              <a:ea typeface="Segoe UI Emoji" panose="020B0502040204020203" pitchFamily="34" charset="0"/>
            </a:endParaRPr>
          </a:p>
          <a:p>
            <a:endParaRPr lang="en-US" spc="15" dirty="0">
              <a:solidFill>
                <a:srgbClr val="231F20"/>
              </a:solidFill>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28</a:t>
            </a:fld>
            <a:endParaRPr lang="en-US"/>
          </a:p>
        </p:txBody>
      </p:sp>
    </p:spTree>
    <p:extLst>
      <p:ext uri="{BB962C8B-B14F-4D97-AF65-F5344CB8AC3E}">
        <p14:creationId xmlns:p14="http://schemas.microsoft.com/office/powerpoint/2010/main" val="390137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spc="15" dirty="0">
                <a:solidFill>
                  <a:srgbClr val="231F20"/>
                </a:solidFill>
                <a:effectLst/>
                <a:ea typeface="Segoe UI Emoji" panose="020B0502040204020203" pitchFamily="34" charset="0"/>
              </a:rPr>
              <a:t>Any questions on the ESST law?</a:t>
            </a:r>
          </a:p>
          <a:p>
            <a:r>
              <a:rPr lang="en-US" spc="15" dirty="0">
                <a:solidFill>
                  <a:srgbClr val="231F20"/>
                </a:solidFill>
                <a:ea typeface="Segoe UI Emoji" panose="020B0502040204020203" pitchFamily="34" charset="0"/>
              </a:rPr>
              <a:t>There are resources, included a fact sheet in multiple languages, at dli.mn.gov/sick-leave. </a:t>
            </a:r>
            <a:endParaRPr lang="en-US" spc="15" dirty="0">
              <a:solidFill>
                <a:srgbClr val="231F20"/>
              </a:solidFill>
              <a:effectLst/>
              <a:ea typeface="Segoe UI Emoji" panose="020B0502040204020203" pitchFamily="34" charset="0"/>
            </a:endParaRPr>
          </a:p>
          <a:p>
            <a:endParaRPr lang="en-US" spc="15" dirty="0">
              <a:solidFill>
                <a:srgbClr val="231F20"/>
              </a:solidFill>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29</a:t>
            </a:fld>
            <a:endParaRPr lang="en-US"/>
          </a:p>
        </p:txBody>
      </p:sp>
    </p:spTree>
    <p:extLst>
      <p:ext uri="{BB962C8B-B14F-4D97-AF65-F5344CB8AC3E}">
        <p14:creationId xmlns:p14="http://schemas.microsoft.com/office/powerpoint/2010/main" val="202015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dirty="0">
                <a:effectLst/>
                <a:ea typeface="Segoe UI Emoji" panose="020B0502040204020203" pitchFamily="34" charset="0"/>
              </a:rPr>
              <a:t>If the employer does provide paid leave, it is obligated to follow the policy.</a:t>
            </a:r>
          </a:p>
          <a:p>
            <a:r>
              <a:rPr lang="en-US" dirty="0">
                <a:ea typeface="Segoe UI Emoji" panose="020B0502040204020203" pitchFamily="34" charset="0"/>
              </a:rPr>
              <a:t>Failure to do so is the same as not paying out wages in terms of penalties, etc.</a:t>
            </a:r>
          </a:p>
          <a:p>
            <a:r>
              <a:rPr lang="en-US" dirty="0">
                <a:effectLst/>
                <a:ea typeface="Segoe UI Emoji" panose="020B0502040204020203" pitchFamily="34" charset="0"/>
              </a:rPr>
              <a:t>Example:  Employer policy is to pay out accrued PTO at termination.  Employer fails to do so.  </a:t>
            </a:r>
            <a:r>
              <a:rPr lang="en-US" dirty="0">
                <a:ea typeface="Segoe UI Emoji" panose="020B0502040204020203" pitchFamily="34" charset="0"/>
              </a:rPr>
              <a:t>Unpaid PTO us treated the same as not paying wages.  Employer is liable for the value of the PTO plus penalties.</a:t>
            </a:r>
            <a:endParaRPr lang="en-US" dirty="0">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3</a:t>
            </a:fld>
            <a:endParaRPr lang="en-US"/>
          </a:p>
        </p:txBody>
      </p:sp>
    </p:spTree>
    <p:extLst>
      <p:ext uri="{BB962C8B-B14F-4D97-AF65-F5344CB8AC3E}">
        <p14:creationId xmlns:p14="http://schemas.microsoft.com/office/powerpoint/2010/main" val="1980158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05B2B-F99C-7E65-6B80-3663008170A3}"/>
              </a:ext>
            </a:extLst>
          </p:cNvPr>
          <p:cNvSpPr>
            <a:spLocks noGrp="1"/>
          </p:cNvSpPr>
          <p:nvPr>
            <p:ph type="title"/>
          </p:nvPr>
        </p:nvSpPr>
        <p:spPr/>
        <p:txBody>
          <a:bodyPr/>
          <a:lstStyle/>
          <a:p>
            <a:pPr algn="ctr"/>
            <a:r>
              <a:rPr lang="en-US" altLang="en-US" dirty="0"/>
              <a:t>Any Questions? </a:t>
            </a:r>
            <a:endParaRPr lang="en-US" dirty="0"/>
          </a:p>
        </p:txBody>
      </p:sp>
      <p:sp>
        <p:nvSpPr>
          <p:cNvPr id="3" name="Content Placeholder 2">
            <a:extLst>
              <a:ext uri="{FF2B5EF4-FFF2-40B4-BE49-F238E27FC236}">
                <a16:creationId xmlns:a16="http://schemas.microsoft.com/office/drawing/2014/main" id="{60718D9B-4EEB-C1D1-1DE7-D3B32E97869A}"/>
              </a:ext>
            </a:extLst>
          </p:cNvPr>
          <p:cNvSpPr>
            <a:spLocks noGrp="1"/>
          </p:cNvSpPr>
          <p:nvPr>
            <p:ph idx="1"/>
          </p:nvPr>
        </p:nvSpPr>
        <p:spPr/>
        <p:txBody>
          <a:bodyPr/>
          <a:lstStyle/>
          <a:p>
            <a:pPr algn="ctr" eaLnBrk="1" hangingPunct="1">
              <a:buFont typeface="Wingdings" panose="05000000000000000000" pitchFamily="2" charset="2"/>
              <a:buNone/>
            </a:pPr>
            <a:r>
              <a:rPr lang="en-US" altLang="en-US" dirty="0"/>
              <a:t>Greg Griffiths</a:t>
            </a:r>
          </a:p>
          <a:p>
            <a:pPr algn="ctr" eaLnBrk="1" hangingPunct="1">
              <a:buFont typeface="Wingdings" panose="05000000000000000000" pitchFamily="2" charset="2"/>
              <a:buNone/>
            </a:pPr>
            <a:r>
              <a:rPr lang="en-US" altLang="en-US" dirty="0"/>
              <a:t>Dunlap &amp; Seeger, P.A.</a:t>
            </a:r>
          </a:p>
          <a:p>
            <a:pPr algn="ctr" eaLnBrk="1" hangingPunct="1">
              <a:buFont typeface="Wingdings" panose="05000000000000000000" pitchFamily="2" charset="2"/>
              <a:buNone/>
            </a:pPr>
            <a:r>
              <a:rPr lang="en-US" altLang="en-US" dirty="0"/>
              <a:t>(507) 288-9111</a:t>
            </a:r>
          </a:p>
          <a:p>
            <a:pPr algn="ctr" eaLnBrk="1" hangingPunct="1">
              <a:buFont typeface="Wingdings" panose="05000000000000000000" pitchFamily="2" charset="2"/>
              <a:buNone/>
            </a:pPr>
            <a:r>
              <a:rPr lang="en-US" altLang="en-US" dirty="0"/>
              <a:t>gjg@dunlaplaw.com</a:t>
            </a:r>
          </a:p>
          <a:p>
            <a:endParaRPr lang="en-US" dirty="0"/>
          </a:p>
        </p:txBody>
      </p:sp>
      <p:sp>
        <p:nvSpPr>
          <p:cNvPr id="4" name="Slide Number Placeholder 3">
            <a:extLst>
              <a:ext uri="{FF2B5EF4-FFF2-40B4-BE49-F238E27FC236}">
                <a16:creationId xmlns:a16="http://schemas.microsoft.com/office/drawing/2014/main" id="{6BD61826-2D00-075B-DBC0-DE5E71DD75ED}"/>
              </a:ext>
            </a:extLst>
          </p:cNvPr>
          <p:cNvSpPr>
            <a:spLocks noGrp="1"/>
          </p:cNvSpPr>
          <p:nvPr>
            <p:ph type="sldNum" sz="quarter" idx="10"/>
          </p:nvPr>
        </p:nvSpPr>
        <p:spPr/>
        <p:txBody>
          <a:bodyPr/>
          <a:lstStyle/>
          <a:p>
            <a:fld id="{6D34FDA3-2B15-4C9C-B677-C441CD8315A2}" type="slidenum">
              <a:rPr lang="en-US" smtClean="0"/>
              <a:t>30</a:t>
            </a:fld>
            <a:endParaRPr lang="en-US"/>
          </a:p>
        </p:txBody>
      </p:sp>
    </p:spTree>
    <p:extLst>
      <p:ext uri="{BB962C8B-B14F-4D97-AF65-F5344CB8AC3E}">
        <p14:creationId xmlns:p14="http://schemas.microsoft.com/office/powerpoint/2010/main" val="33707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fontScale="92500" lnSpcReduction="20000"/>
          </a:bodyPr>
          <a:lstStyle/>
          <a:p>
            <a:r>
              <a:rPr lang="en-US" dirty="0">
                <a:effectLst/>
                <a:ea typeface="Segoe UI Emoji" panose="020B0502040204020203" pitchFamily="34" charset="0"/>
              </a:rPr>
              <a:t>Starting January 1, 2024, employees must accrue earned sick and safe time (“ESST”).</a:t>
            </a:r>
          </a:p>
          <a:p>
            <a:r>
              <a:rPr lang="en-US" dirty="0">
                <a:effectLst/>
                <a:ea typeface="Segoe UI Emoji" panose="020B0502040204020203" pitchFamily="34" charset="0"/>
              </a:rPr>
              <a:t>An employee is eligible for ESST if they:</a:t>
            </a:r>
          </a:p>
          <a:p>
            <a:pPr lvl="1"/>
            <a:r>
              <a:rPr lang="en-US" dirty="0">
                <a:effectLst/>
                <a:ea typeface="Segoe UI Emoji" panose="020B0502040204020203" pitchFamily="34" charset="0"/>
              </a:rPr>
              <a:t>Work at least 80 hours per year for an employer in Minnesota.</a:t>
            </a:r>
          </a:p>
          <a:p>
            <a:pPr lvl="1"/>
            <a:r>
              <a:rPr lang="en-US" dirty="0">
                <a:ea typeface="Segoe UI Emoji" panose="020B0502040204020203" pitchFamily="34" charset="0"/>
              </a:rPr>
              <a:t>Are not independent contractors.</a:t>
            </a:r>
          </a:p>
          <a:p>
            <a:pPr lvl="1"/>
            <a:r>
              <a:rPr lang="en-US" dirty="0">
                <a:ea typeface="Segoe UI Emoji" panose="020B0502040204020203" pitchFamily="34" charset="0"/>
              </a:rPr>
              <a:t>Are not federal employees.</a:t>
            </a:r>
          </a:p>
          <a:p>
            <a:pPr lvl="1"/>
            <a:r>
              <a:rPr lang="en-US" dirty="0">
                <a:ea typeface="Segoe UI Emoji" panose="020B0502040204020203" pitchFamily="34" charset="0"/>
              </a:rPr>
              <a:t>Are not elected officials.</a:t>
            </a:r>
          </a:p>
          <a:p>
            <a:r>
              <a:rPr lang="en-US" dirty="0">
                <a:effectLst/>
                <a:ea typeface="Segoe UI Emoji" panose="020B0502040204020203" pitchFamily="34" charset="0"/>
              </a:rPr>
              <a:t>Temporary and part-time employees are eligible for ESST.</a:t>
            </a:r>
          </a:p>
          <a:p>
            <a:r>
              <a:rPr lang="en-US" dirty="0">
                <a:ea typeface="Segoe UI Emoji" panose="020B0502040204020203" pitchFamily="34" charset="0"/>
              </a:rPr>
              <a:t>ESST does not apply to building and construction industry employees who are represented by a building and construction trades labor organization if a valid waiver of the requirements is provided in a union contract.</a:t>
            </a:r>
            <a:endParaRPr lang="en-US" dirty="0">
              <a:effectLst/>
              <a:ea typeface="Segoe UI Emoji" panose="020B0502040204020203" pitchFamily="34" charset="0"/>
            </a:endParaRPr>
          </a:p>
          <a:p>
            <a:endParaRPr lang="en-US" dirty="0">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4</a:t>
            </a:fld>
            <a:endParaRPr lang="en-US"/>
          </a:p>
        </p:txBody>
      </p:sp>
    </p:spTree>
    <p:extLst>
      <p:ext uri="{BB962C8B-B14F-4D97-AF65-F5344CB8AC3E}">
        <p14:creationId xmlns:p14="http://schemas.microsoft.com/office/powerpoint/2010/main" val="393666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lnSpcReduction="10000"/>
          </a:bodyPr>
          <a:lstStyle/>
          <a:p>
            <a:r>
              <a:rPr lang="en-US" dirty="0">
                <a:effectLst/>
                <a:ea typeface="Segoe UI Emoji" panose="020B0502040204020203" pitchFamily="34" charset="0"/>
              </a:rPr>
              <a:t>Employees earn 1 hour of sick and safe leave for each 30 hours worked up to 48 hours per year</a:t>
            </a:r>
            <a:r>
              <a:rPr lang="en-US" dirty="0">
                <a:ea typeface="Segoe UI Emoji" panose="020B0502040204020203" pitchFamily="34" charset="0"/>
              </a:rPr>
              <a:t>, unless the employer agrees to pay a higher amount.</a:t>
            </a:r>
          </a:p>
          <a:p>
            <a:r>
              <a:rPr lang="en-US" dirty="0">
                <a:effectLst/>
                <a:ea typeface="Segoe UI Emoji" panose="020B0502040204020203" pitchFamily="34" charset="0"/>
              </a:rPr>
              <a:t>Accruals start at the commencement of employment.  Employers are prohibited from using a different vesting schedule, unless more generous.</a:t>
            </a:r>
            <a:endParaRPr lang="en-US" dirty="0">
              <a:ea typeface="Segoe UI Emoji" panose="020B0502040204020203" pitchFamily="34" charset="0"/>
            </a:endParaRPr>
          </a:p>
          <a:p>
            <a:r>
              <a:rPr lang="en-US" dirty="0">
                <a:effectLst/>
                <a:ea typeface="Segoe UI Emoji" panose="020B0502040204020203" pitchFamily="34" charset="0"/>
              </a:rPr>
              <a:t>ESST must be paid at the hourly rate the employer earns while they are working.</a:t>
            </a:r>
          </a:p>
          <a:p>
            <a:r>
              <a:rPr lang="en-US" dirty="0">
                <a:ea typeface="Segoe UI Emoji" panose="020B0502040204020203" pitchFamily="34" charset="0"/>
              </a:rPr>
              <a:t>Unused ESST carries over from year to year up to a maximum of 80 hours.</a:t>
            </a:r>
          </a:p>
          <a:p>
            <a:r>
              <a:rPr lang="en-US" dirty="0">
                <a:ea typeface="Segoe UI Emoji" panose="020B0502040204020203" pitchFamily="34" charset="0"/>
              </a:rPr>
              <a:t>No use it or lose it from year to year, except accruals over 80 hours. </a:t>
            </a:r>
          </a:p>
          <a:p>
            <a:r>
              <a:rPr lang="en-US" dirty="0">
                <a:effectLst/>
                <a:ea typeface="Segoe UI Emoji" panose="020B0502040204020203" pitchFamily="34" charset="0"/>
              </a:rPr>
              <a:t>No payout at termination required.</a:t>
            </a:r>
          </a:p>
          <a:p>
            <a:endParaRPr lang="en-US" dirty="0">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5</a:t>
            </a:fld>
            <a:endParaRPr lang="en-US"/>
          </a:p>
        </p:txBody>
      </p:sp>
    </p:spTree>
    <p:extLst>
      <p:ext uri="{BB962C8B-B14F-4D97-AF65-F5344CB8AC3E}">
        <p14:creationId xmlns:p14="http://schemas.microsoft.com/office/powerpoint/2010/main" val="331850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dirty="0">
                <a:effectLst/>
                <a:ea typeface="Segoe UI Emoji" panose="020B0502040204020203" pitchFamily="34" charset="0"/>
              </a:rPr>
              <a:t>Employees can use their ESST for the following reasons:</a:t>
            </a:r>
          </a:p>
          <a:p>
            <a:pPr lvl="1"/>
            <a:r>
              <a:rPr lang="en-US" dirty="0">
                <a:ea typeface="Segoe UI Emoji" panose="020B0502040204020203" pitchFamily="34" charset="0"/>
              </a:rPr>
              <a:t>The employees mental or physical illness, treatment or preventive care.</a:t>
            </a:r>
          </a:p>
          <a:p>
            <a:pPr lvl="1"/>
            <a:r>
              <a:rPr lang="en-US" dirty="0">
                <a:effectLst/>
                <a:ea typeface="Segoe UI Emoji" panose="020B0502040204020203" pitchFamily="34" charset="0"/>
              </a:rPr>
              <a:t>A family members mental or physical ill</a:t>
            </a:r>
            <a:r>
              <a:rPr lang="en-US" dirty="0">
                <a:ea typeface="Segoe UI Emoji" panose="020B0502040204020203" pitchFamily="34" charset="0"/>
              </a:rPr>
              <a:t>ness, treatment or preventive care.</a:t>
            </a:r>
          </a:p>
          <a:p>
            <a:pPr lvl="1"/>
            <a:r>
              <a:rPr lang="en-US" dirty="0">
                <a:effectLst/>
                <a:ea typeface="Segoe UI Emoji" panose="020B0502040204020203" pitchFamily="34" charset="0"/>
              </a:rPr>
              <a:t>Absence due to domestic abuse, sexual assault, or stalking of the employee </a:t>
            </a:r>
            <a:r>
              <a:rPr lang="en-US" dirty="0">
                <a:ea typeface="Segoe UI Emoji" panose="020B0502040204020203" pitchFamily="34" charset="0"/>
              </a:rPr>
              <a:t>or a family member.</a:t>
            </a:r>
          </a:p>
          <a:p>
            <a:pPr lvl="1"/>
            <a:r>
              <a:rPr lang="en-US" dirty="0">
                <a:effectLst/>
                <a:ea typeface="Segoe UI Emoji" panose="020B0502040204020203" pitchFamily="34" charset="0"/>
              </a:rPr>
              <a:t>Closure of the workplace due to </a:t>
            </a:r>
            <a:r>
              <a:rPr lang="en-US" dirty="0">
                <a:ea typeface="Segoe UI Emoji" panose="020B0502040204020203" pitchFamily="34" charset="0"/>
              </a:rPr>
              <a:t>weather or public emergency.</a:t>
            </a:r>
          </a:p>
          <a:p>
            <a:pPr lvl="1"/>
            <a:r>
              <a:rPr lang="en-US" dirty="0">
                <a:effectLst/>
                <a:ea typeface="Segoe UI Emoji" panose="020B0502040204020203" pitchFamily="34" charset="0"/>
              </a:rPr>
              <a:t>Closure of family member’s school or care facility due to weather or public health emergency.</a:t>
            </a:r>
          </a:p>
          <a:p>
            <a:pPr lvl="1"/>
            <a:r>
              <a:rPr lang="en-US" dirty="0">
                <a:ea typeface="Segoe UI Emoji" panose="020B0502040204020203" pitchFamily="34" charset="0"/>
              </a:rPr>
              <a:t>When determined by a health authority or health care professional that the employee or family member is at risk of infecting others with a communicable disease.</a:t>
            </a:r>
            <a:endParaRPr lang="en-US" dirty="0">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6</a:t>
            </a:fld>
            <a:endParaRPr lang="en-US"/>
          </a:p>
        </p:txBody>
      </p:sp>
    </p:spTree>
    <p:extLst>
      <p:ext uri="{BB962C8B-B14F-4D97-AF65-F5344CB8AC3E}">
        <p14:creationId xmlns:p14="http://schemas.microsoft.com/office/powerpoint/2010/main" val="24226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dirty="0">
                <a:effectLst/>
                <a:ea typeface="Segoe UI Emoji" panose="020B0502040204020203" pitchFamily="34" charset="0"/>
              </a:rPr>
              <a:t>Family member means:</a:t>
            </a:r>
          </a:p>
          <a:p>
            <a:pPr lvl="1"/>
            <a:r>
              <a:rPr lang="en-US" dirty="0">
                <a:ea typeface="Segoe UI Emoji" panose="020B0502040204020203" pitchFamily="34" charset="0"/>
              </a:rPr>
              <a:t>Child, foster child, adult child, legal ward, child for whom the employee is legal guardian or to whom the employee stands in place of a parent.</a:t>
            </a:r>
          </a:p>
          <a:p>
            <a:pPr lvl="1"/>
            <a:r>
              <a:rPr lang="en-US" dirty="0">
                <a:ea typeface="Segoe UI Emoji" panose="020B0502040204020203" pitchFamily="34" charset="0"/>
              </a:rPr>
              <a:t>Spouse or registered domestic partner.</a:t>
            </a:r>
          </a:p>
          <a:p>
            <a:pPr lvl="1"/>
            <a:r>
              <a:rPr lang="en-US" dirty="0">
                <a:ea typeface="Segoe UI Emoji" panose="020B0502040204020203" pitchFamily="34" charset="0"/>
              </a:rPr>
              <a:t>Sibling, stepsibling or foster sibling.</a:t>
            </a:r>
          </a:p>
          <a:p>
            <a:pPr lvl="1"/>
            <a:r>
              <a:rPr lang="en-US" dirty="0">
                <a:ea typeface="Segoe UI Emoji" panose="020B0502040204020203" pitchFamily="34" charset="0"/>
              </a:rPr>
              <a:t>Biological, adoptive or foster parent, stepparent or a person who stood in place of the parent when the employee was a minor child.</a:t>
            </a:r>
          </a:p>
          <a:p>
            <a:pPr lvl="1"/>
            <a:r>
              <a:rPr lang="en-US" dirty="0">
                <a:ea typeface="Segoe UI Emoji" panose="020B0502040204020203" pitchFamily="34" charset="0"/>
              </a:rPr>
              <a:t>Grandchild, foster grandchild or step-grandchild.</a:t>
            </a: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7</a:t>
            </a:fld>
            <a:endParaRPr lang="en-US"/>
          </a:p>
        </p:txBody>
      </p:sp>
    </p:spTree>
    <p:extLst>
      <p:ext uri="{BB962C8B-B14F-4D97-AF65-F5344CB8AC3E}">
        <p14:creationId xmlns:p14="http://schemas.microsoft.com/office/powerpoint/2010/main" val="250175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dirty="0">
                <a:effectLst/>
                <a:ea typeface="Segoe UI Emoji" panose="020B0502040204020203" pitchFamily="34" charset="0"/>
              </a:rPr>
              <a:t>Family member continued:</a:t>
            </a:r>
          </a:p>
          <a:p>
            <a:pPr lvl="1"/>
            <a:r>
              <a:rPr lang="en-US" dirty="0">
                <a:ea typeface="Segoe UI Emoji" panose="020B0502040204020203" pitchFamily="34" charset="0"/>
              </a:rPr>
              <a:t>Grand parent or step-grandparent.</a:t>
            </a:r>
          </a:p>
          <a:p>
            <a:pPr lvl="1"/>
            <a:r>
              <a:rPr lang="en-US" dirty="0">
                <a:ea typeface="Segoe UI Emoji" panose="020B0502040204020203" pitchFamily="34" charset="0"/>
              </a:rPr>
              <a:t>Child or a sibling of the employee.</a:t>
            </a:r>
          </a:p>
          <a:p>
            <a:pPr lvl="1"/>
            <a:r>
              <a:rPr lang="en-US" dirty="0">
                <a:ea typeface="Segoe UI Emoji" panose="020B0502040204020203" pitchFamily="34" charset="0"/>
              </a:rPr>
              <a:t>Child-in-law or sibling-in-law.</a:t>
            </a:r>
          </a:p>
          <a:p>
            <a:pPr lvl="1"/>
            <a:r>
              <a:rPr lang="en-US" dirty="0">
                <a:ea typeface="Segoe UI Emoji" panose="020B0502040204020203" pitchFamily="34" charset="0"/>
              </a:rPr>
              <a:t>Any family member not listed of the employee’s spouse or registered domestic partner.</a:t>
            </a:r>
          </a:p>
          <a:p>
            <a:pPr lvl="1"/>
            <a:r>
              <a:rPr lang="en-US" dirty="0">
                <a:ea typeface="Segoe UI Emoji" panose="020B0502040204020203" pitchFamily="34" charset="0"/>
              </a:rPr>
              <a:t>Any other individual related by blood or whose close association with the employee is the equivalent of a family relationship.</a:t>
            </a:r>
          </a:p>
          <a:p>
            <a:pPr lvl="1"/>
            <a:r>
              <a:rPr lang="en-US" dirty="0">
                <a:ea typeface="Segoe UI Emoji" panose="020B0502040204020203" pitchFamily="34" charset="0"/>
              </a:rPr>
              <a:t>Up to one individual annually designated by the employee. </a:t>
            </a:r>
          </a:p>
          <a:p>
            <a:endParaRPr lang="en-US" dirty="0">
              <a:effectLst/>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8</a:t>
            </a:fld>
            <a:endParaRPr lang="en-US"/>
          </a:p>
        </p:txBody>
      </p:sp>
    </p:spTree>
    <p:extLst>
      <p:ext uri="{BB962C8B-B14F-4D97-AF65-F5344CB8AC3E}">
        <p14:creationId xmlns:p14="http://schemas.microsoft.com/office/powerpoint/2010/main" val="2090895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a:bodyPr>
          <a:lstStyle/>
          <a:p>
            <a:r>
              <a:rPr lang="en-US" dirty="0">
                <a:effectLst/>
                <a:ea typeface="Segoe UI Emoji" panose="020B0502040204020203" pitchFamily="34" charset="0"/>
              </a:rPr>
              <a:t>Employers are restricted from limiting the “family” member list.</a:t>
            </a:r>
          </a:p>
          <a:p>
            <a:r>
              <a:rPr lang="en-US" dirty="0">
                <a:effectLst/>
                <a:ea typeface="Segoe UI Emoji" panose="020B0502040204020203" pitchFamily="34" charset="0"/>
              </a:rPr>
              <a:t>Retaliation is prohibited.</a:t>
            </a:r>
          </a:p>
          <a:p>
            <a:pPr lvl="1"/>
            <a:endParaRPr lang="en-US" spc="15" dirty="0">
              <a:solidFill>
                <a:srgbClr val="231F20"/>
              </a:solidFill>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9</a:t>
            </a:fld>
            <a:endParaRPr lang="en-US"/>
          </a:p>
        </p:txBody>
      </p:sp>
    </p:spTree>
    <p:extLst>
      <p:ext uri="{BB962C8B-B14F-4D97-AF65-F5344CB8AC3E}">
        <p14:creationId xmlns:p14="http://schemas.microsoft.com/office/powerpoint/2010/main" val="545119020"/>
      </p:ext>
    </p:extLst>
  </p:cSld>
  <p:clrMapOvr>
    <a:masterClrMapping/>
  </p:clrMapOvr>
</p:sld>
</file>

<file path=ppt/theme/theme1.xml><?xml version="1.0" encoding="utf-8"?>
<a:theme xmlns:a="http://schemas.openxmlformats.org/drawingml/2006/main" name="Office Theme">
  <a:themeElements>
    <a:clrScheme name="Dunlap Colors">
      <a:dk1>
        <a:srgbClr val="000000"/>
      </a:dk1>
      <a:lt1>
        <a:srgbClr val="FFFFFF"/>
      </a:lt1>
      <a:dk2>
        <a:srgbClr val="000000"/>
      </a:dk2>
      <a:lt2>
        <a:srgbClr val="E7E6E6"/>
      </a:lt2>
      <a:accent1>
        <a:srgbClr val="8F734F"/>
      </a:accent1>
      <a:accent2>
        <a:srgbClr val="660000"/>
      </a:accent2>
      <a:accent3>
        <a:srgbClr val="A5A5A5"/>
      </a:accent3>
      <a:accent4>
        <a:srgbClr val="FFC000"/>
      </a:accent4>
      <a:accent5>
        <a:srgbClr val="4472C4"/>
      </a:accent5>
      <a:accent6>
        <a:srgbClr val="70AD47"/>
      </a:accent6>
      <a:hlink>
        <a:srgbClr val="8F734F"/>
      </a:hlink>
      <a:folHlink>
        <a:srgbClr val="8F734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F001662C6DA44EAC2408B6FA4CB773" ma:contentTypeVersion="2" ma:contentTypeDescription="Create a new document." ma:contentTypeScope="" ma:versionID="24edc433c7ddfaefa5a60d3a1dc5b903">
  <xsd:schema xmlns:xsd="http://www.w3.org/2001/XMLSchema" xmlns:xs="http://www.w3.org/2001/XMLSchema" xmlns:p="http://schemas.microsoft.com/office/2006/metadata/properties" xmlns:ns3="1ced665b-d5d8-4287-9638-b9efa9c4a35c" targetNamespace="http://schemas.microsoft.com/office/2006/metadata/properties" ma:root="true" ma:fieldsID="75352d255987a13f41f42da88782065d" ns3:_="">
    <xsd:import namespace="1ced665b-d5d8-4287-9638-b9efa9c4a35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d665b-d5d8-4287-9638-b9efa9c4a3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A19F2C-5987-4CB4-95DC-DF85F9370CF1}">
  <ds:schemaRefs>
    <ds:schemaRef ds:uri="http://purl.org/dc/terms/"/>
    <ds:schemaRef ds:uri="http://schemas.openxmlformats.org/package/2006/metadata/core-properties"/>
    <ds:schemaRef ds:uri="1ced665b-d5d8-4287-9638-b9efa9c4a35c"/>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007EB4F-0E43-469F-92F7-473BD54FE951}">
  <ds:schemaRefs>
    <ds:schemaRef ds:uri="http://schemas.microsoft.com/sharepoint/v3/contenttype/forms"/>
  </ds:schemaRefs>
</ds:datastoreItem>
</file>

<file path=customXml/itemProps3.xml><?xml version="1.0" encoding="utf-8"?>
<ds:datastoreItem xmlns:ds="http://schemas.openxmlformats.org/officeDocument/2006/customXml" ds:itemID="{97C45606-5BD3-42F0-B705-03E133217C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ed665b-d5d8-4287-9638-b9efa9c4a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4025</TotalTime>
  <Words>2212</Words>
  <Application>Microsoft Macintosh PowerPoint</Application>
  <PresentationFormat>Widescreen</PresentationFormat>
  <Paragraphs>202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Open Sans Regular</vt:lpstr>
      <vt:lpstr>Segoe UI</vt:lpstr>
      <vt:lpstr>Wingdings</vt:lpstr>
      <vt:lpstr>Office Theme</vt:lpstr>
      <vt:lpstr>Minnesota Earned  SICK AND SAFE TIME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Paid Sick and Safe Leave</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Straka</dc:creator>
  <cp:lastModifiedBy>Kateri Petry</cp:lastModifiedBy>
  <cp:revision>161</cp:revision>
  <cp:lastPrinted>2023-02-08T20:47:19Z</cp:lastPrinted>
  <dcterms:created xsi:type="dcterms:W3CDTF">2016-08-31T16:29:33Z</dcterms:created>
  <dcterms:modified xsi:type="dcterms:W3CDTF">2023-11-09T16:10:22Z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0x0101000BF001662C6DA44EAC2408B6FA4CB773</vt:lpwstr>
  </property>
</Properties>
</file>