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350" r:id="rId5"/>
    <p:sldId id="352" r:id="rId6"/>
    <p:sldId id="354" r:id="rId7"/>
    <p:sldId id="360" r:id="rId8"/>
    <p:sldId id="353" r:id="rId9"/>
    <p:sldId id="356" r:id="rId10"/>
    <p:sldId id="355" r:id="rId11"/>
    <p:sldId id="358" r:id="rId12"/>
    <p:sldId id="357" r:id="rId13"/>
    <p:sldId id="361" r:id="rId14"/>
    <p:sldId id="351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7104" userDrawn="1">
          <p15:clr>
            <a:srgbClr val="A4A3A4"/>
          </p15:clr>
        </p15:guide>
        <p15:guide id="3" orient="horz" pos="40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734F"/>
    <a:srgbClr val="660000"/>
    <a:srgbClr val="0432FF"/>
    <a:srgbClr val="00FDFF"/>
    <a:srgbClr val="FF7361"/>
    <a:srgbClr val="3E6A0A"/>
    <a:srgbClr val="FFE2FF"/>
    <a:srgbClr val="FF6314"/>
    <a:srgbClr val="146A11"/>
    <a:srgbClr val="1C8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1" autoAdjust="0"/>
    <p:restoredTop sz="94694" autoAdjust="0"/>
  </p:normalViewPr>
  <p:slideViewPr>
    <p:cSldViewPr snapToGrid="0" showGuides="1">
      <p:cViewPr varScale="1">
        <p:scale>
          <a:sx n="121" d="100"/>
          <a:sy n="121" d="100"/>
        </p:scale>
        <p:origin x="992" y="176"/>
      </p:cViewPr>
      <p:guideLst>
        <p:guide orient="horz" pos="3456"/>
        <p:guide pos="7104"/>
        <p:guide orient="horz" pos="40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36155-F9F3-4182-B13C-AD150A27542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93AD26-36DC-45FE-899B-289F6CB5E230}">
      <dgm:prSet/>
      <dgm:spPr/>
      <dgm:t>
        <a:bodyPr/>
        <a:lstStyle/>
        <a:p>
          <a:r>
            <a:rPr lang="en-US" b="0" i="0" dirty="0"/>
            <a:t>Sales will be subject to a new </a:t>
          </a:r>
          <a:r>
            <a:rPr lang="en-US" b="0" i="0" u="sng" dirty="0"/>
            <a:t>10% excise tax </a:t>
          </a:r>
          <a:r>
            <a:rPr lang="en-US" b="0" i="0" dirty="0"/>
            <a:t>+ </a:t>
          </a:r>
          <a:r>
            <a:rPr lang="en-US" b="0" i="0" u="sng" dirty="0"/>
            <a:t>6.875% state sales tax </a:t>
          </a:r>
          <a:r>
            <a:rPr lang="en-US" b="0" i="0" dirty="0"/>
            <a:t>+ </a:t>
          </a:r>
          <a:r>
            <a:rPr lang="en-US" b="0" i="0" u="sng" dirty="0"/>
            <a:t>any local </a:t>
          </a:r>
          <a:r>
            <a:rPr lang="en-US" u="sng" dirty="0"/>
            <a:t>option </a:t>
          </a:r>
          <a:r>
            <a:rPr lang="en-US" b="0" i="0" u="sng" dirty="0"/>
            <a:t>sales tax (Rochester - .75%)  </a:t>
          </a:r>
          <a:r>
            <a:rPr lang="en-US" b="0" i="0" dirty="0"/>
            <a:t>=  </a:t>
          </a:r>
          <a:r>
            <a:rPr lang="en-US" b="1" i="0" dirty="0"/>
            <a:t>17.625% total tax</a:t>
          </a:r>
          <a:endParaRPr lang="en-US" b="1" dirty="0"/>
        </a:p>
      </dgm:t>
    </dgm:pt>
    <dgm:pt modelId="{EB022B99-61FD-4F14-8653-C600D973BB08}" type="parTrans" cxnId="{18EA77DF-0C26-49E3-8667-A1DCD80EF82F}">
      <dgm:prSet/>
      <dgm:spPr/>
      <dgm:t>
        <a:bodyPr/>
        <a:lstStyle/>
        <a:p>
          <a:endParaRPr lang="en-US"/>
        </a:p>
      </dgm:t>
    </dgm:pt>
    <dgm:pt modelId="{BFD15FE7-5D32-40DE-A6DA-4248E0C92790}" type="sibTrans" cxnId="{18EA77DF-0C26-49E3-8667-A1DCD80EF82F}">
      <dgm:prSet/>
      <dgm:spPr/>
      <dgm:t>
        <a:bodyPr/>
        <a:lstStyle/>
        <a:p>
          <a:endParaRPr lang="en-US"/>
        </a:p>
      </dgm:t>
    </dgm:pt>
    <dgm:pt modelId="{EC8A15C8-6755-440E-BF26-500605CD9286}">
      <dgm:prSet/>
      <dgm:spPr/>
      <dgm:t>
        <a:bodyPr/>
        <a:lstStyle/>
        <a:p>
          <a:r>
            <a:rPr lang="en-US" b="0" i="0" dirty="0"/>
            <a:t>New 10% tax anticipated to = ~ $120 million every biennium + additional $75 million every two years from state and local sales tax</a:t>
          </a:r>
          <a:endParaRPr lang="en-US" dirty="0"/>
        </a:p>
      </dgm:t>
    </dgm:pt>
    <dgm:pt modelId="{69C61300-143B-493A-8AFB-E993A68A0DA6}" type="parTrans" cxnId="{5FA95478-C784-43C2-9990-54AED09801A6}">
      <dgm:prSet/>
      <dgm:spPr/>
      <dgm:t>
        <a:bodyPr/>
        <a:lstStyle/>
        <a:p>
          <a:endParaRPr lang="en-US"/>
        </a:p>
      </dgm:t>
    </dgm:pt>
    <dgm:pt modelId="{6B78AC98-DDCE-47DE-819B-4815E388EB62}" type="sibTrans" cxnId="{5FA95478-C784-43C2-9990-54AED09801A6}">
      <dgm:prSet/>
      <dgm:spPr/>
      <dgm:t>
        <a:bodyPr/>
        <a:lstStyle/>
        <a:p>
          <a:endParaRPr lang="en-US"/>
        </a:p>
      </dgm:t>
    </dgm:pt>
    <dgm:pt modelId="{35D7E566-F4E4-4875-B330-5B5A4590E770}">
      <dgm:prSet/>
      <dgm:spPr/>
      <dgm:t>
        <a:bodyPr/>
        <a:lstStyle/>
        <a:p>
          <a:r>
            <a:rPr lang="en-US" b="0" i="0" dirty="0"/>
            <a:t>~ 80% of total tax revenue expected to cover State costs to regulate </a:t>
          </a:r>
          <a:endParaRPr lang="en-US" dirty="0"/>
        </a:p>
      </dgm:t>
    </dgm:pt>
    <dgm:pt modelId="{F653B4BB-9FC6-4774-BC1F-10A7609F5123}" type="parTrans" cxnId="{3FB1407D-C12A-4F95-BE01-AF61DCBA1C01}">
      <dgm:prSet/>
      <dgm:spPr/>
      <dgm:t>
        <a:bodyPr/>
        <a:lstStyle/>
        <a:p>
          <a:endParaRPr lang="en-US"/>
        </a:p>
      </dgm:t>
    </dgm:pt>
    <dgm:pt modelId="{6A30FED0-CA65-4DFD-8B9E-620E87CB1637}" type="sibTrans" cxnId="{3FB1407D-C12A-4F95-BE01-AF61DCBA1C01}">
      <dgm:prSet/>
      <dgm:spPr/>
      <dgm:t>
        <a:bodyPr/>
        <a:lstStyle/>
        <a:p>
          <a:endParaRPr lang="en-US"/>
        </a:p>
      </dgm:t>
    </dgm:pt>
    <dgm:pt modelId="{E85448C3-CB08-477D-A770-4B90E49CD327}">
      <dgm:prSet/>
      <dgm:spPr/>
      <dgm:t>
        <a:bodyPr/>
        <a:lstStyle/>
        <a:p>
          <a:r>
            <a:rPr lang="en-US" b="0" i="0" dirty="0"/>
            <a:t>Remaining 20% to be distributed back to local governments</a:t>
          </a:r>
          <a:endParaRPr lang="en-US" dirty="0"/>
        </a:p>
      </dgm:t>
    </dgm:pt>
    <dgm:pt modelId="{7A6FE51A-BB87-486A-9E30-872A46CD9C36}" type="parTrans" cxnId="{2BF2BA88-D737-43AC-8670-D13282CCC264}">
      <dgm:prSet/>
      <dgm:spPr/>
      <dgm:t>
        <a:bodyPr/>
        <a:lstStyle/>
        <a:p>
          <a:endParaRPr lang="en-US"/>
        </a:p>
      </dgm:t>
    </dgm:pt>
    <dgm:pt modelId="{F0AAB9A3-89C2-4D14-B131-CF18A089C8A2}" type="sibTrans" cxnId="{2BF2BA88-D737-43AC-8670-D13282CCC264}">
      <dgm:prSet/>
      <dgm:spPr/>
      <dgm:t>
        <a:bodyPr/>
        <a:lstStyle/>
        <a:p>
          <a:endParaRPr lang="en-US"/>
        </a:p>
      </dgm:t>
    </dgm:pt>
    <dgm:pt modelId="{F9252AF2-22F6-4388-BB48-082857457053}" type="pres">
      <dgm:prSet presAssocID="{3D636155-F9F3-4182-B13C-AD150A275426}" presName="outerComposite" presStyleCnt="0">
        <dgm:presLayoutVars>
          <dgm:chMax val="5"/>
          <dgm:dir/>
          <dgm:resizeHandles val="exact"/>
        </dgm:presLayoutVars>
      </dgm:prSet>
      <dgm:spPr/>
    </dgm:pt>
    <dgm:pt modelId="{F2B1273E-83B8-4A65-A579-CEF11C16F892}" type="pres">
      <dgm:prSet presAssocID="{3D636155-F9F3-4182-B13C-AD150A275426}" presName="dummyMaxCanvas" presStyleCnt="0">
        <dgm:presLayoutVars/>
      </dgm:prSet>
      <dgm:spPr/>
    </dgm:pt>
    <dgm:pt modelId="{FDCFE42D-A9EC-435C-AE52-D629F7B094BC}" type="pres">
      <dgm:prSet presAssocID="{3D636155-F9F3-4182-B13C-AD150A275426}" presName="FourNodes_1" presStyleLbl="node1" presStyleIdx="0" presStyleCnt="4">
        <dgm:presLayoutVars>
          <dgm:bulletEnabled val="1"/>
        </dgm:presLayoutVars>
      </dgm:prSet>
      <dgm:spPr/>
    </dgm:pt>
    <dgm:pt modelId="{23964B5C-6F96-4A4C-810F-A5BB8435AD6D}" type="pres">
      <dgm:prSet presAssocID="{3D636155-F9F3-4182-B13C-AD150A275426}" presName="FourNodes_2" presStyleLbl="node1" presStyleIdx="1" presStyleCnt="4">
        <dgm:presLayoutVars>
          <dgm:bulletEnabled val="1"/>
        </dgm:presLayoutVars>
      </dgm:prSet>
      <dgm:spPr/>
    </dgm:pt>
    <dgm:pt modelId="{2EEBBD18-2AEE-4B63-9C3A-A717A2361409}" type="pres">
      <dgm:prSet presAssocID="{3D636155-F9F3-4182-B13C-AD150A275426}" presName="FourNodes_3" presStyleLbl="node1" presStyleIdx="2" presStyleCnt="4">
        <dgm:presLayoutVars>
          <dgm:bulletEnabled val="1"/>
        </dgm:presLayoutVars>
      </dgm:prSet>
      <dgm:spPr/>
    </dgm:pt>
    <dgm:pt modelId="{72F53DBE-0E69-4C96-90E9-4AA35817DBD9}" type="pres">
      <dgm:prSet presAssocID="{3D636155-F9F3-4182-B13C-AD150A275426}" presName="FourNodes_4" presStyleLbl="node1" presStyleIdx="3" presStyleCnt="4">
        <dgm:presLayoutVars>
          <dgm:bulletEnabled val="1"/>
        </dgm:presLayoutVars>
      </dgm:prSet>
      <dgm:spPr/>
    </dgm:pt>
    <dgm:pt modelId="{449A1347-67D2-4066-B2F7-3618C10A5FFF}" type="pres">
      <dgm:prSet presAssocID="{3D636155-F9F3-4182-B13C-AD150A275426}" presName="FourConn_1-2" presStyleLbl="fgAccFollowNode1" presStyleIdx="0" presStyleCnt="3">
        <dgm:presLayoutVars>
          <dgm:bulletEnabled val="1"/>
        </dgm:presLayoutVars>
      </dgm:prSet>
      <dgm:spPr/>
    </dgm:pt>
    <dgm:pt modelId="{ED82C4BD-7D59-4A5A-AE68-16704126AE9F}" type="pres">
      <dgm:prSet presAssocID="{3D636155-F9F3-4182-B13C-AD150A275426}" presName="FourConn_2-3" presStyleLbl="fgAccFollowNode1" presStyleIdx="1" presStyleCnt="3">
        <dgm:presLayoutVars>
          <dgm:bulletEnabled val="1"/>
        </dgm:presLayoutVars>
      </dgm:prSet>
      <dgm:spPr/>
    </dgm:pt>
    <dgm:pt modelId="{4E01D4BF-A912-4DB9-8CA4-CA7466BA807E}" type="pres">
      <dgm:prSet presAssocID="{3D636155-F9F3-4182-B13C-AD150A275426}" presName="FourConn_3-4" presStyleLbl="fgAccFollowNode1" presStyleIdx="2" presStyleCnt="3">
        <dgm:presLayoutVars>
          <dgm:bulletEnabled val="1"/>
        </dgm:presLayoutVars>
      </dgm:prSet>
      <dgm:spPr/>
    </dgm:pt>
    <dgm:pt modelId="{D5C3D4EB-09E3-4117-B998-937C6AD1C86A}" type="pres">
      <dgm:prSet presAssocID="{3D636155-F9F3-4182-B13C-AD150A275426}" presName="FourNodes_1_text" presStyleLbl="node1" presStyleIdx="3" presStyleCnt="4">
        <dgm:presLayoutVars>
          <dgm:bulletEnabled val="1"/>
        </dgm:presLayoutVars>
      </dgm:prSet>
      <dgm:spPr/>
    </dgm:pt>
    <dgm:pt modelId="{BA888FB3-FFA8-4450-97B4-78262C0712B2}" type="pres">
      <dgm:prSet presAssocID="{3D636155-F9F3-4182-B13C-AD150A275426}" presName="FourNodes_2_text" presStyleLbl="node1" presStyleIdx="3" presStyleCnt="4">
        <dgm:presLayoutVars>
          <dgm:bulletEnabled val="1"/>
        </dgm:presLayoutVars>
      </dgm:prSet>
      <dgm:spPr/>
    </dgm:pt>
    <dgm:pt modelId="{E28AD551-6482-4FB0-A801-1C9A4A2ABD6B}" type="pres">
      <dgm:prSet presAssocID="{3D636155-F9F3-4182-B13C-AD150A275426}" presName="FourNodes_3_text" presStyleLbl="node1" presStyleIdx="3" presStyleCnt="4">
        <dgm:presLayoutVars>
          <dgm:bulletEnabled val="1"/>
        </dgm:presLayoutVars>
      </dgm:prSet>
      <dgm:spPr/>
    </dgm:pt>
    <dgm:pt modelId="{B2854D36-CB79-43A3-A055-2DA56A61F654}" type="pres">
      <dgm:prSet presAssocID="{3D636155-F9F3-4182-B13C-AD150A27542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4AA5601-DD14-4203-AA58-6CF447434747}" type="presOf" srcId="{35D7E566-F4E4-4875-B330-5B5A4590E770}" destId="{2EEBBD18-2AEE-4B63-9C3A-A717A2361409}" srcOrd="0" destOrd="0" presId="urn:microsoft.com/office/officeart/2005/8/layout/vProcess5"/>
    <dgm:cxn modelId="{EF2D9C08-099F-40B1-8CC3-BC564911896E}" type="presOf" srcId="{EC8A15C8-6755-440E-BF26-500605CD9286}" destId="{BA888FB3-FFA8-4450-97B4-78262C0712B2}" srcOrd="1" destOrd="0" presId="urn:microsoft.com/office/officeart/2005/8/layout/vProcess5"/>
    <dgm:cxn modelId="{DC86480E-A13A-4517-B8A0-829CB5334780}" type="presOf" srcId="{6B78AC98-DDCE-47DE-819B-4815E388EB62}" destId="{ED82C4BD-7D59-4A5A-AE68-16704126AE9F}" srcOrd="0" destOrd="0" presId="urn:microsoft.com/office/officeart/2005/8/layout/vProcess5"/>
    <dgm:cxn modelId="{636BB81A-EDB2-48E2-A613-2CC9E7A1D37C}" type="presOf" srcId="{E85448C3-CB08-477D-A770-4B90E49CD327}" destId="{72F53DBE-0E69-4C96-90E9-4AA35817DBD9}" srcOrd="0" destOrd="0" presId="urn:microsoft.com/office/officeart/2005/8/layout/vProcess5"/>
    <dgm:cxn modelId="{9D3D5638-EF87-40BC-BAEB-0813F739095B}" type="presOf" srcId="{BFD15FE7-5D32-40DE-A6DA-4248E0C92790}" destId="{449A1347-67D2-4066-B2F7-3618C10A5FFF}" srcOrd="0" destOrd="0" presId="urn:microsoft.com/office/officeart/2005/8/layout/vProcess5"/>
    <dgm:cxn modelId="{F0419356-4F33-4C75-882D-2C3C0BF8512A}" type="presOf" srcId="{8793AD26-36DC-45FE-899B-289F6CB5E230}" destId="{FDCFE42D-A9EC-435C-AE52-D629F7B094BC}" srcOrd="0" destOrd="0" presId="urn:microsoft.com/office/officeart/2005/8/layout/vProcess5"/>
    <dgm:cxn modelId="{5FA95478-C784-43C2-9990-54AED09801A6}" srcId="{3D636155-F9F3-4182-B13C-AD150A275426}" destId="{EC8A15C8-6755-440E-BF26-500605CD9286}" srcOrd="1" destOrd="0" parTransId="{69C61300-143B-493A-8AFB-E993A68A0DA6}" sibTransId="{6B78AC98-DDCE-47DE-819B-4815E388EB62}"/>
    <dgm:cxn modelId="{3FB1407D-C12A-4F95-BE01-AF61DCBA1C01}" srcId="{3D636155-F9F3-4182-B13C-AD150A275426}" destId="{35D7E566-F4E4-4875-B330-5B5A4590E770}" srcOrd="2" destOrd="0" parTransId="{F653B4BB-9FC6-4774-BC1F-10A7609F5123}" sibTransId="{6A30FED0-CA65-4DFD-8B9E-620E87CB1637}"/>
    <dgm:cxn modelId="{2BF2BA88-D737-43AC-8670-D13282CCC264}" srcId="{3D636155-F9F3-4182-B13C-AD150A275426}" destId="{E85448C3-CB08-477D-A770-4B90E49CD327}" srcOrd="3" destOrd="0" parTransId="{7A6FE51A-BB87-486A-9E30-872A46CD9C36}" sibTransId="{F0AAB9A3-89C2-4D14-B131-CF18A089C8A2}"/>
    <dgm:cxn modelId="{191616AD-6F3B-4A6A-9196-EFB7ED78EDDD}" type="presOf" srcId="{6A30FED0-CA65-4DFD-8B9E-620E87CB1637}" destId="{4E01D4BF-A912-4DB9-8CA4-CA7466BA807E}" srcOrd="0" destOrd="0" presId="urn:microsoft.com/office/officeart/2005/8/layout/vProcess5"/>
    <dgm:cxn modelId="{D3A199B5-9D62-40A7-8305-35C2FDAC306B}" type="presOf" srcId="{EC8A15C8-6755-440E-BF26-500605CD9286}" destId="{23964B5C-6F96-4A4C-810F-A5BB8435AD6D}" srcOrd="0" destOrd="0" presId="urn:microsoft.com/office/officeart/2005/8/layout/vProcess5"/>
    <dgm:cxn modelId="{492E76C2-84ED-4E5C-8D6F-4175313B55F1}" type="presOf" srcId="{35D7E566-F4E4-4875-B330-5B5A4590E770}" destId="{E28AD551-6482-4FB0-A801-1C9A4A2ABD6B}" srcOrd="1" destOrd="0" presId="urn:microsoft.com/office/officeart/2005/8/layout/vProcess5"/>
    <dgm:cxn modelId="{0037D8CD-6FA0-4D8C-9DF0-6091EA1BB3A4}" type="presOf" srcId="{8793AD26-36DC-45FE-899B-289F6CB5E230}" destId="{D5C3D4EB-09E3-4117-B998-937C6AD1C86A}" srcOrd="1" destOrd="0" presId="urn:microsoft.com/office/officeart/2005/8/layout/vProcess5"/>
    <dgm:cxn modelId="{C2979DD4-5317-446C-ACC5-A9BDC96CB31F}" type="presOf" srcId="{3D636155-F9F3-4182-B13C-AD150A275426}" destId="{F9252AF2-22F6-4388-BB48-082857457053}" srcOrd="0" destOrd="0" presId="urn:microsoft.com/office/officeart/2005/8/layout/vProcess5"/>
    <dgm:cxn modelId="{18EA77DF-0C26-49E3-8667-A1DCD80EF82F}" srcId="{3D636155-F9F3-4182-B13C-AD150A275426}" destId="{8793AD26-36DC-45FE-899B-289F6CB5E230}" srcOrd="0" destOrd="0" parTransId="{EB022B99-61FD-4F14-8653-C600D973BB08}" sibTransId="{BFD15FE7-5D32-40DE-A6DA-4248E0C92790}"/>
    <dgm:cxn modelId="{4820AEE0-F757-4277-80CD-E833C152072F}" type="presOf" srcId="{E85448C3-CB08-477D-A770-4B90E49CD327}" destId="{B2854D36-CB79-43A3-A055-2DA56A61F654}" srcOrd="1" destOrd="0" presId="urn:microsoft.com/office/officeart/2005/8/layout/vProcess5"/>
    <dgm:cxn modelId="{D9D644AF-7EC0-4A58-A8C0-ABF5C3BC9104}" type="presParOf" srcId="{F9252AF2-22F6-4388-BB48-082857457053}" destId="{F2B1273E-83B8-4A65-A579-CEF11C16F892}" srcOrd="0" destOrd="0" presId="urn:microsoft.com/office/officeart/2005/8/layout/vProcess5"/>
    <dgm:cxn modelId="{C7B316F5-E860-428F-A60C-C974287059E5}" type="presParOf" srcId="{F9252AF2-22F6-4388-BB48-082857457053}" destId="{FDCFE42D-A9EC-435C-AE52-D629F7B094BC}" srcOrd="1" destOrd="0" presId="urn:microsoft.com/office/officeart/2005/8/layout/vProcess5"/>
    <dgm:cxn modelId="{124251AF-D545-4BD9-A43C-ADDF6409725B}" type="presParOf" srcId="{F9252AF2-22F6-4388-BB48-082857457053}" destId="{23964B5C-6F96-4A4C-810F-A5BB8435AD6D}" srcOrd="2" destOrd="0" presId="urn:microsoft.com/office/officeart/2005/8/layout/vProcess5"/>
    <dgm:cxn modelId="{1B8E8885-2950-4E4C-866C-ED828E3D37AC}" type="presParOf" srcId="{F9252AF2-22F6-4388-BB48-082857457053}" destId="{2EEBBD18-2AEE-4B63-9C3A-A717A2361409}" srcOrd="3" destOrd="0" presId="urn:microsoft.com/office/officeart/2005/8/layout/vProcess5"/>
    <dgm:cxn modelId="{77A2219B-F5C0-4978-8972-F3855B4F3B71}" type="presParOf" srcId="{F9252AF2-22F6-4388-BB48-082857457053}" destId="{72F53DBE-0E69-4C96-90E9-4AA35817DBD9}" srcOrd="4" destOrd="0" presId="urn:microsoft.com/office/officeart/2005/8/layout/vProcess5"/>
    <dgm:cxn modelId="{9A2DE773-CC96-4FC1-A534-0BA18AC78ABE}" type="presParOf" srcId="{F9252AF2-22F6-4388-BB48-082857457053}" destId="{449A1347-67D2-4066-B2F7-3618C10A5FFF}" srcOrd="5" destOrd="0" presId="urn:microsoft.com/office/officeart/2005/8/layout/vProcess5"/>
    <dgm:cxn modelId="{0F083B9C-C155-4FE2-B1C0-63E758D01A72}" type="presParOf" srcId="{F9252AF2-22F6-4388-BB48-082857457053}" destId="{ED82C4BD-7D59-4A5A-AE68-16704126AE9F}" srcOrd="6" destOrd="0" presId="urn:microsoft.com/office/officeart/2005/8/layout/vProcess5"/>
    <dgm:cxn modelId="{B9FFE0E1-39E9-4AB6-9E7C-189B33F30202}" type="presParOf" srcId="{F9252AF2-22F6-4388-BB48-082857457053}" destId="{4E01D4BF-A912-4DB9-8CA4-CA7466BA807E}" srcOrd="7" destOrd="0" presId="urn:microsoft.com/office/officeart/2005/8/layout/vProcess5"/>
    <dgm:cxn modelId="{E8EC6B9F-B4CA-44FA-82D5-2C9127CBF9FA}" type="presParOf" srcId="{F9252AF2-22F6-4388-BB48-082857457053}" destId="{D5C3D4EB-09E3-4117-B998-937C6AD1C86A}" srcOrd="8" destOrd="0" presId="urn:microsoft.com/office/officeart/2005/8/layout/vProcess5"/>
    <dgm:cxn modelId="{AD952ABA-2FBE-4368-A6A5-ED58ECF1CFCF}" type="presParOf" srcId="{F9252AF2-22F6-4388-BB48-082857457053}" destId="{BA888FB3-FFA8-4450-97B4-78262C0712B2}" srcOrd="9" destOrd="0" presId="urn:microsoft.com/office/officeart/2005/8/layout/vProcess5"/>
    <dgm:cxn modelId="{43BB139F-0570-4774-882A-C2C7BC01CC4E}" type="presParOf" srcId="{F9252AF2-22F6-4388-BB48-082857457053}" destId="{E28AD551-6482-4FB0-A801-1C9A4A2ABD6B}" srcOrd="10" destOrd="0" presId="urn:microsoft.com/office/officeart/2005/8/layout/vProcess5"/>
    <dgm:cxn modelId="{58062CD7-D55C-4B7C-8C58-2D1516891DA8}" type="presParOf" srcId="{F9252AF2-22F6-4388-BB48-082857457053}" destId="{B2854D36-CB79-43A3-A055-2DA56A61F65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FE42D-A9EC-435C-AE52-D629F7B094BC}">
      <dsp:nvSpPr>
        <dsp:cNvPr id="0" name=""/>
        <dsp:cNvSpPr/>
      </dsp:nvSpPr>
      <dsp:spPr>
        <a:xfrm>
          <a:off x="0" y="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Sales will be subject to a new </a:t>
          </a:r>
          <a:r>
            <a:rPr lang="en-US" sz="2000" b="0" i="0" u="sng" kern="1200" dirty="0"/>
            <a:t>10% excise tax </a:t>
          </a:r>
          <a:r>
            <a:rPr lang="en-US" sz="2000" b="0" i="0" kern="1200" dirty="0"/>
            <a:t>+ </a:t>
          </a:r>
          <a:r>
            <a:rPr lang="en-US" sz="2000" b="0" i="0" u="sng" kern="1200" dirty="0"/>
            <a:t>6.875% state sales tax </a:t>
          </a:r>
          <a:r>
            <a:rPr lang="en-US" sz="2000" b="0" i="0" kern="1200" dirty="0"/>
            <a:t>+ </a:t>
          </a:r>
          <a:r>
            <a:rPr lang="en-US" sz="2000" b="0" i="0" u="sng" kern="1200" dirty="0"/>
            <a:t>any local </a:t>
          </a:r>
          <a:r>
            <a:rPr lang="en-US" sz="2000" u="sng" kern="1200" dirty="0"/>
            <a:t>option </a:t>
          </a:r>
          <a:r>
            <a:rPr lang="en-US" sz="2000" b="0" i="0" u="sng" kern="1200" dirty="0"/>
            <a:t>sales tax (Rochester - .75%)  </a:t>
          </a:r>
          <a:r>
            <a:rPr lang="en-US" sz="2000" b="0" i="0" kern="1200" dirty="0"/>
            <a:t>=  </a:t>
          </a:r>
          <a:r>
            <a:rPr lang="en-US" sz="2000" b="1" i="0" kern="1200" dirty="0"/>
            <a:t>17.625% total tax</a:t>
          </a:r>
          <a:endParaRPr lang="en-US" sz="2000" b="1" kern="1200" dirty="0"/>
        </a:p>
      </dsp:txBody>
      <dsp:txXfrm>
        <a:off x="23773" y="23773"/>
        <a:ext cx="7797822" cy="764123"/>
      </dsp:txXfrm>
    </dsp:sp>
    <dsp:sp modelId="{23964B5C-6F96-4A4C-810F-A5BB8435AD6D}">
      <dsp:nvSpPr>
        <dsp:cNvPr id="0" name=""/>
        <dsp:cNvSpPr/>
      </dsp:nvSpPr>
      <dsp:spPr>
        <a:xfrm>
          <a:off x="732164" y="95924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-33333"/>
            <a:lumOff val="1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New 10% tax anticipated to = ~ $120 million every biennium + additional $75 million every two years from state and local sales tax</a:t>
          </a:r>
          <a:endParaRPr lang="en-US" sz="2000" kern="1200" dirty="0"/>
        </a:p>
      </dsp:txBody>
      <dsp:txXfrm>
        <a:off x="755937" y="983018"/>
        <a:ext cx="7434967" cy="764123"/>
      </dsp:txXfrm>
    </dsp:sp>
    <dsp:sp modelId="{2EEBBD18-2AEE-4B63-9C3A-A717A2361409}">
      <dsp:nvSpPr>
        <dsp:cNvPr id="0" name=""/>
        <dsp:cNvSpPr/>
      </dsp:nvSpPr>
      <dsp:spPr>
        <a:xfrm>
          <a:off x="1453401" y="191849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-66667"/>
            <a:lumOff val="2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~ 80% of total tax revenue expected to cover State costs to regulate </a:t>
          </a:r>
          <a:endParaRPr lang="en-US" sz="2000" kern="1200" dirty="0"/>
        </a:p>
      </dsp:txBody>
      <dsp:txXfrm>
        <a:off x="1477174" y="1942263"/>
        <a:ext cx="7445895" cy="764123"/>
      </dsp:txXfrm>
    </dsp:sp>
    <dsp:sp modelId="{72F53DBE-0E69-4C96-90E9-4AA35817DBD9}">
      <dsp:nvSpPr>
        <dsp:cNvPr id="0" name=""/>
        <dsp:cNvSpPr/>
      </dsp:nvSpPr>
      <dsp:spPr>
        <a:xfrm>
          <a:off x="2185565" y="2877735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-100000"/>
            <a:lumOff val="4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Remaining 20% to be distributed back to local governments</a:t>
          </a:r>
          <a:endParaRPr lang="en-US" sz="2000" kern="1200" dirty="0"/>
        </a:p>
      </dsp:txBody>
      <dsp:txXfrm>
        <a:off x="2209338" y="2901508"/>
        <a:ext cx="7434967" cy="764123"/>
      </dsp:txXfrm>
    </dsp:sp>
    <dsp:sp modelId="{449A1347-67D2-4066-B2F7-3618C10A5FFF}">
      <dsp:nvSpPr>
        <dsp:cNvPr id="0" name=""/>
        <dsp:cNvSpPr/>
      </dsp:nvSpPr>
      <dsp:spPr>
        <a:xfrm>
          <a:off x="8214678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33384" y="621664"/>
        <a:ext cx="290172" cy="397007"/>
      </dsp:txXfrm>
    </dsp:sp>
    <dsp:sp modelId="{ED82C4BD-7D59-4A5A-AE68-16704126AE9F}">
      <dsp:nvSpPr>
        <dsp:cNvPr id="0" name=""/>
        <dsp:cNvSpPr/>
      </dsp:nvSpPr>
      <dsp:spPr>
        <a:xfrm>
          <a:off x="8946842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-4106"/>
            <a:lumOff val="339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-4106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65548" y="1580910"/>
        <a:ext cx="290172" cy="397007"/>
      </dsp:txXfrm>
    </dsp:sp>
    <dsp:sp modelId="{4E01D4BF-A912-4DB9-8CA4-CA7466BA807E}">
      <dsp:nvSpPr>
        <dsp:cNvPr id="0" name=""/>
        <dsp:cNvSpPr/>
      </dsp:nvSpPr>
      <dsp:spPr>
        <a:xfrm>
          <a:off x="9668079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-8212"/>
            <a:lumOff val="679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-8212"/>
              <a:lumOff val="67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786785" y="2540155"/>
        <a:ext cx="290172" cy="397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CF97D64-3292-4273-8530-02B2FA056598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A6969B9-F3EC-4F12-BC82-5946B113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897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BFA19-ECE9-44F2-9038-9314DD4CA1D0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6A58D-550B-4064-9B7A-FDEF76AE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5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FA4EB97-A6A9-E84B-A287-153176FAB6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016759-6CF5-0C49-95C2-28EB80421362}"/>
              </a:ext>
            </a:extLst>
          </p:cNvPr>
          <p:cNvSpPr/>
          <p:nvPr userDrawn="1"/>
        </p:nvSpPr>
        <p:spPr>
          <a:xfrm>
            <a:off x="5232400" y="-101600"/>
            <a:ext cx="6959600" cy="6959600"/>
          </a:xfrm>
          <a:prstGeom prst="rect">
            <a:avLst/>
          </a:prstGeom>
          <a:solidFill>
            <a:schemeClr val="accent1">
              <a:alpha val="2188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0" y="3897542"/>
            <a:ext cx="6031148" cy="2062264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presenter name</a:t>
            </a:r>
          </a:p>
          <a:p>
            <a:r>
              <a:rPr lang="en-US" dirty="0"/>
              <a:t>Presentation date appears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486400" y="2222500"/>
            <a:ext cx="6031148" cy="14605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 b="0" i="0" cap="all" baseline="0">
                <a:solidFill>
                  <a:srgbClr val="66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 and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AD4338-51BF-C04D-B8EB-03B3E62892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919" y="4851400"/>
            <a:ext cx="2062562" cy="4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85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0" userDrawn="1">
          <p15:clr>
            <a:srgbClr val="FBAE40"/>
          </p15:clr>
        </p15:guide>
        <p15:guide id="2" pos="5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FDA3-2B15-4C9C-B677-C441CD8315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06EECB-CC6A-7E45-856C-EF949922C13E}"/>
              </a:ext>
            </a:extLst>
          </p:cNvPr>
          <p:cNvSpPr/>
          <p:nvPr userDrawn="1"/>
        </p:nvSpPr>
        <p:spPr>
          <a:xfrm>
            <a:off x="0" y="-419894"/>
            <a:ext cx="393700" cy="1600994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04A908-848E-B645-A09A-48335DEB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6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A4684AC-C116-0A49-B9DE-2C0D9D7923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78" y="6122425"/>
            <a:ext cx="2062562" cy="484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BE38C7-269E-C442-B9F6-7516C489A1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50825"/>
            <a:ext cx="1485900" cy="2095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785A3B-837A-074B-9B6C-0D1A78FE0245}"/>
              </a:ext>
            </a:extLst>
          </p:cNvPr>
          <p:cNvSpPr/>
          <p:nvPr userDrawn="1"/>
        </p:nvSpPr>
        <p:spPr>
          <a:xfrm>
            <a:off x="1" y="800100"/>
            <a:ext cx="393699" cy="6057900"/>
          </a:xfrm>
          <a:prstGeom prst="rect">
            <a:avLst/>
          </a:prstGeom>
          <a:solidFill>
            <a:srgbClr val="8F734F">
              <a:alpha val="643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8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FDA3-2B15-4C9C-B677-C441CD8315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EFA64-8100-0A43-BB01-C116AD1461CC}"/>
              </a:ext>
            </a:extLst>
          </p:cNvPr>
          <p:cNvSpPr/>
          <p:nvPr userDrawn="1"/>
        </p:nvSpPr>
        <p:spPr>
          <a:xfrm>
            <a:off x="0" y="-419894"/>
            <a:ext cx="393700" cy="1600994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3F59980-FBD2-3548-9625-C25D9EC16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78" y="6122425"/>
            <a:ext cx="2062562" cy="484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F2F03A-F0F6-C043-B682-A40BC6DC38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50825"/>
            <a:ext cx="1485900" cy="209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ADA41B-C4D5-054F-93D2-8AF0BAC8FD4F}"/>
              </a:ext>
            </a:extLst>
          </p:cNvPr>
          <p:cNvSpPr/>
          <p:nvPr userDrawn="1"/>
        </p:nvSpPr>
        <p:spPr>
          <a:xfrm>
            <a:off x="1" y="800100"/>
            <a:ext cx="393699" cy="6057900"/>
          </a:xfrm>
          <a:prstGeom prst="rect">
            <a:avLst/>
          </a:prstGeom>
          <a:solidFill>
            <a:srgbClr val="8F734F">
              <a:alpha val="643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3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FA4EB97-A6A9-E84B-A287-153176FAB6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016759-6CF5-0C49-95C2-28EB80421362}"/>
              </a:ext>
            </a:extLst>
          </p:cNvPr>
          <p:cNvSpPr/>
          <p:nvPr userDrawn="1"/>
        </p:nvSpPr>
        <p:spPr>
          <a:xfrm>
            <a:off x="5232400" y="-101600"/>
            <a:ext cx="6959600" cy="6959600"/>
          </a:xfrm>
          <a:prstGeom prst="rect">
            <a:avLst/>
          </a:prstGeom>
          <a:solidFill>
            <a:schemeClr val="accent1">
              <a:alpha val="2188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0" y="3897542"/>
            <a:ext cx="6031148" cy="2062264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presenter name</a:t>
            </a:r>
          </a:p>
          <a:p>
            <a:r>
              <a:rPr lang="en-US" dirty="0"/>
              <a:t>Presentation date appears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486400" y="2222500"/>
            <a:ext cx="6031148" cy="14605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 b="0" i="0" cap="all" baseline="0">
                <a:solidFill>
                  <a:srgbClr val="66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 and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AD4338-51BF-C04D-B8EB-03B3E62892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0546" y="5729663"/>
            <a:ext cx="2332454" cy="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4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0" userDrawn="1">
          <p15:clr>
            <a:srgbClr val="FBAE40"/>
          </p15:clr>
        </p15:guide>
        <p15:guide id="2" pos="58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FA4EB97-A6A9-E84B-A287-153176FAB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2"/>
          <a:stretch/>
        </p:blipFill>
        <p:spPr>
          <a:xfrm>
            <a:off x="0" y="0"/>
            <a:ext cx="39243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016759-6CF5-0C49-95C2-28EB80421362}"/>
              </a:ext>
            </a:extLst>
          </p:cNvPr>
          <p:cNvSpPr/>
          <p:nvPr userDrawn="1"/>
        </p:nvSpPr>
        <p:spPr>
          <a:xfrm>
            <a:off x="3530600" y="-101600"/>
            <a:ext cx="8661400" cy="6959600"/>
          </a:xfrm>
          <a:prstGeom prst="rect">
            <a:avLst/>
          </a:prstGeom>
          <a:solidFill>
            <a:schemeClr val="accent1">
              <a:alpha val="369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1700" y="3426568"/>
            <a:ext cx="6031148" cy="2062264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presenter name</a:t>
            </a:r>
          </a:p>
          <a:p>
            <a:r>
              <a:rPr lang="en-US" dirty="0"/>
              <a:t>Presentation date appears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711700" y="1751526"/>
            <a:ext cx="6743700" cy="14478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 b="0" i="0" cap="all" baseline="0">
                <a:solidFill>
                  <a:srgbClr val="66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 and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AD4338-51BF-C04D-B8EB-03B3E62892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5067652"/>
            <a:ext cx="2332452" cy="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4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0" userDrawn="1">
          <p15:clr>
            <a:srgbClr val="FBAE40"/>
          </p15:clr>
        </p15:guide>
        <p15:guide id="2" pos="2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6F2C04-C97C-2A42-86B8-6666E489A80C}"/>
              </a:ext>
            </a:extLst>
          </p:cNvPr>
          <p:cNvSpPr/>
          <p:nvPr userDrawn="1"/>
        </p:nvSpPr>
        <p:spPr>
          <a:xfrm>
            <a:off x="0" y="-419894"/>
            <a:ext cx="393700" cy="1600994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6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37522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FDA3-2B15-4C9C-B677-C441CD8315A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3305E83-A931-9345-BA85-1506D12C90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78" y="6122425"/>
            <a:ext cx="2062562" cy="484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215372-2023-7C48-838C-17D9AF998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50825"/>
            <a:ext cx="1485900" cy="2095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F18419-E4DD-6B41-ACF3-63A713B351C6}"/>
              </a:ext>
            </a:extLst>
          </p:cNvPr>
          <p:cNvSpPr/>
          <p:nvPr userDrawn="1"/>
        </p:nvSpPr>
        <p:spPr>
          <a:xfrm>
            <a:off x="1" y="800100"/>
            <a:ext cx="393699" cy="6057900"/>
          </a:xfrm>
          <a:prstGeom prst="rect">
            <a:avLst/>
          </a:prstGeom>
          <a:solidFill>
            <a:srgbClr val="8F734F">
              <a:alpha val="643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36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44" userDrawn="1">
          <p15:clr>
            <a:srgbClr val="FBAE40"/>
          </p15:clr>
        </p15:guide>
        <p15:guide id="2" pos="71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o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23116" y="1234937"/>
            <a:ext cx="1054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66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FDA3-2B15-4C9C-B677-C441CD8315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287685-0FFE-0546-96DA-22E031C6DF40}"/>
              </a:ext>
            </a:extLst>
          </p:cNvPr>
          <p:cNvSpPr/>
          <p:nvPr userDrawn="1"/>
        </p:nvSpPr>
        <p:spPr>
          <a:xfrm>
            <a:off x="0" y="-419894"/>
            <a:ext cx="393700" cy="1600994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717186-7540-954F-8B33-0065FCFD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6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108958-4714-DC41-8781-2AAF5835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37522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8379BB2-48CC-1745-8F5A-DCCD25209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78" y="6122425"/>
            <a:ext cx="2062562" cy="484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FA421E-DCC1-434B-B383-3EF9DC742D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50825"/>
            <a:ext cx="1485900" cy="2095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F1D6CF-3759-2744-A327-133E3C1E1670}"/>
              </a:ext>
            </a:extLst>
          </p:cNvPr>
          <p:cNvSpPr/>
          <p:nvPr userDrawn="1"/>
        </p:nvSpPr>
        <p:spPr>
          <a:xfrm>
            <a:off x="1" y="800100"/>
            <a:ext cx="393699" cy="6057900"/>
          </a:xfrm>
          <a:prstGeom prst="rect">
            <a:avLst/>
          </a:prstGeom>
          <a:solidFill>
            <a:srgbClr val="8F734F">
              <a:alpha val="643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3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825626"/>
            <a:ext cx="10439400" cy="373392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styles. Paragraph text appears here. Paragraph text appears here. Paragraph text appears here. Paragraph text appears here. 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FDA3-2B15-4C9C-B677-C441CD8315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42D703-458F-D544-A171-2B6C630284B5}"/>
              </a:ext>
            </a:extLst>
          </p:cNvPr>
          <p:cNvSpPr/>
          <p:nvPr userDrawn="1"/>
        </p:nvSpPr>
        <p:spPr>
          <a:xfrm>
            <a:off x="0" y="-419894"/>
            <a:ext cx="393700" cy="1600994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B9EC3E-0AEB-A240-B5B5-B2273805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6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1D01C33-1EA5-754E-A6B8-2C776A899C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78" y="6122425"/>
            <a:ext cx="2062562" cy="484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18760E-9BAD-C84B-A197-C6118DD525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50825"/>
            <a:ext cx="1485900" cy="2095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793F89-0A26-6741-B14D-59F474A9268B}"/>
              </a:ext>
            </a:extLst>
          </p:cNvPr>
          <p:cNvSpPr/>
          <p:nvPr userDrawn="1"/>
        </p:nvSpPr>
        <p:spPr>
          <a:xfrm>
            <a:off x="1" y="800100"/>
            <a:ext cx="393699" cy="6057900"/>
          </a:xfrm>
          <a:prstGeom prst="rect">
            <a:avLst/>
          </a:prstGeom>
          <a:solidFill>
            <a:srgbClr val="8F734F">
              <a:alpha val="643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32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825626"/>
            <a:ext cx="10439400" cy="373392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styles. Paragraph text appears here. Paragraph text appears here. Paragraph text appears here. Paragraph text appears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FDA3-2B15-4C9C-B677-C441CD8315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3B941F-6A09-DE46-A4AF-C3BB30E35249}"/>
              </a:ext>
            </a:extLst>
          </p:cNvPr>
          <p:cNvSpPr/>
          <p:nvPr userDrawn="1"/>
        </p:nvSpPr>
        <p:spPr>
          <a:xfrm>
            <a:off x="0" y="-419894"/>
            <a:ext cx="393700" cy="1600994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9EDCF6-8246-6347-8822-9949A43E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6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8009889-B1C2-2A43-A911-6D1629751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78" y="6122425"/>
            <a:ext cx="2062562" cy="484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356079-81C5-284D-B80A-821C1B5A89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50825"/>
            <a:ext cx="1485900" cy="2095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605003-AE30-0E4E-B695-7EB7CAABB822}"/>
              </a:ext>
            </a:extLst>
          </p:cNvPr>
          <p:cNvSpPr/>
          <p:nvPr userDrawn="1"/>
        </p:nvSpPr>
        <p:spPr>
          <a:xfrm>
            <a:off x="1" y="800100"/>
            <a:ext cx="393699" cy="6057900"/>
          </a:xfrm>
          <a:prstGeom prst="rect">
            <a:avLst/>
          </a:prstGeom>
          <a:solidFill>
            <a:srgbClr val="8F734F">
              <a:alpha val="643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1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5626"/>
            <a:ext cx="5105400" cy="3708719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5184" y="1825626"/>
            <a:ext cx="4928616" cy="3708719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FDA3-2B15-4C9C-B677-C441CD8315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E25D5-B8B3-7144-9618-2563870FA648}"/>
              </a:ext>
            </a:extLst>
          </p:cNvPr>
          <p:cNvSpPr/>
          <p:nvPr userDrawn="1"/>
        </p:nvSpPr>
        <p:spPr>
          <a:xfrm>
            <a:off x="0" y="-419894"/>
            <a:ext cx="393700" cy="1600994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472329-D95D-D045-A062-CEDEE17A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6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2FC57E0-9B2E-1E40-B804-80321378A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78" y="6122425"/>
            <a:ext cx="2062562" cy="484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E1125C-9541-844E-B674-5CCBFAF159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50825"/>
            <a:ext cx="1485900" cy="2095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E6F30D-E6C9-B24B-B562-4AD935C7A37B}"/>
              </a:ext>
            </a:extLst>
          </p:cNvPr>
          <p:cNvSpPr/>
          <p:nvPr userDrawn="1"/>
        </p:nvSpPr>
        <p:spPr>
          <a:xfrm>
            <a:off x="1" y="800100"/>
            <a:ext cx="393699" cy="6057900"/>
          </a:xfrm>
          <a:prstGeom prst="rect">
            <a:avLst/>
          </a:prstGeom>
          <a:solidFill>
            <a:srgbClr val="8F734F">
              <a:alpha val="643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17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5626"/>
            <a:ext cx="3666744" cy="3708719"/>
          </a:xfrm>
          <a:solidFill>
            <a:srgbClr val="004165">
              <a:alpha val="20000"/>
            </a:srgbClr>
          </a:solidFill>
        </p:spPr>
        <p:txBody>
          <a:bodyPr lIns="228600" tIns="228600" rIns="228600" bIns="228600"/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0912" y="1825626"/>
            <a:ext cx="6342888" cy="3708719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FDA3-2B15-4C9C-B677-C441CD8315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E277C-1379-554F-B485-DF62EF5565AF}"/>
              </a:ext>
            </a:extLst>
          </p:cNvPr>
          <p:cNvSpPr/>
          <p:nvPr userDrawn="1"/>
        </p:nvSpPr>
        <p:spPr>
          <a:xfrm>
            <a:off x="0" y="-419894"/>
            <a:ext cx="393700" cy="1600994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65EC8B-3186-6D46-9410-50CB0538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6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AB553CE-4592-B14C-9E7A-AB571593A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78" y="6122425"/>
            <a:ext cx="2062562" cy="484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12D2EF-B0B1-BB4D-A57B-12EFFF73CA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250825"/>
            <a:ext cx="1485900" cy="2095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13DC8D-A194-C141-B4DC-9A65EDA2C4C1}"/>
              </a:ext>
            </a:extLst>
          </p:cNvPr>
          <p:cNvSpPr/>
          <p:nvPr userDrawn="1"/>
        </p:nvSpPr>
        <p:spPr>
          <a:xfrm>
            <a:off x="1" y="800100"/>
            <a:ext cx="393699" cy="6057900"/>
          </a:xfrm>
          <a:prstGeom prst="rect">
            <a:avLst/>
          </a:prstGeom>
          <a:solidFill>
            <a:srgbClr val="8F734F">
              <a:alpha val="643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3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44" userDrawn="1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9BAFB-157A-46F9-B4BB-2508FAAF5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2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4FDA3-2B15-4C9C-B677-C441CD83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1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4" r:id="rId2"/>
    <p:sldLayoutId id="2147483695" r:id="rId3"/>
    <p:sldLayoutId id="2147483674" r:id="rId4"/>
    <p:sldLayoutId id="2147483685" r:id="rId5"/>
    <p:sldLayoutId id="2147483686" r:id="rId6"/>
    <p:sldLayoutId id="2147483692" r:id="rId7"/>
    <p:sldLayoutId id="2147483688" r:id="rId8"/>
    <p:sldLayoutId id="2147483693" r:id="rId9"/>
    <p:sldLayoutId id="2147483690" r:id="rId10"/>
    <p:sldLayoutId id="21474836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660000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nabis.state.mn.u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A4640D-DE2B-8C45-884B-08D7CF9584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John Beatty</a:t>
            </a:r>
          </a:p>
          <a:p>
            <a:r>
              <a:rPr lang="fr-FR" dirty="0"/>
              <a:t>June 21, 2023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69D106-8AD9-4843-955F-7E374E6B4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1700" y="662897"/>
            <a:ext cx="6743700" cy="22576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WINONA CHAMBER OF COMMERCE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NEW BUSINESS OF Recreational marijuana IN MINNESOTA </a:t>
            </a:r>
          </a:p>
        </p:txBody>
      </p:sp>
    </p:spTree>
    <p:extLst>
      <p:ext uri="{BB962C8B-B14F-4D97-AF65-F5344CB8AC3E}">
        <p14:creationId xmlns:p14="http://schemas.microsoft.com/office/powerpoint/2010/main" val="932253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89C9B-EABF-80C0-2199-E2856062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000" dirty="0"/>
              <a:t>Opportunities for Budding Businesses?</a:t>
            </a:r>
          </a:p>
        </p:txBody>
      </p:sp>
      <p:pic>
        <p:nvPicPr>
          <p:cNvPr id="6" name="Picture 5" descr="Desk with stethoscope and computer keyboard">
            <a:extLst>
              <a:ext uri="{FF2B5EF4-FFF2-40B4-BE49-F238E27FC236}">
                <a16:creationId xmlns:a16="http://schemas.microsoft.com/office/drawing/2014/main" id="{142D792D-76F1-7BE2-1172-11C2A800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7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A8D0E-E0D3-2360-E4AD-2EB904DF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Marijuana Tourism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portunities for businesses in hospitality, transportation, and retail sectors.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Products and Services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New businesses selling marijuana-infused foods &amp; beverages, marijuana-themed apparel and accessories, and marijuana education and training courses.</a:t>
            </a: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Marijuana Research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Businesses providing research services, develop new marijuana-based products (e.g., roadside test kits), and conduct clinical trials.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BA6B6-9C46-E3AD-7078-5521DC559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34FDA3-2B15-4C9C-B677-C441CD8315A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37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CB7EB2A-1F57-C3C3-FEA1-CD2B90275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7211" y="2707477"/>
            <a:ext cx="6031148" cy="206226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John Beatty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Dunlap &amp; Seeger, P.A.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(507) 288-9111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jcb@dunlaplaw.com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275776-87AC-A832-E206-94BF8DECE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9556" y="766104"/>
            <a:ext cx="6743700" cy="14478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424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A71E4-3907-4B46-8B92-35C737E1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Funding The New Recreational Marijuana Law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96128-F325-2042-8197-E01058BC0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Approx $80 Million in New Expenditures Allocated for FY 24-25 to Fund the Law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~ $10 Million immediately in 2023</a:t>
            </a:r>
          </a:p>
          <a:p>
            <a:pPr marL="457200" lvl="1" indent="0">
              <a:buNone/>
            </a:pPr>
            <a:endParaRPr lang="en-US" dirty="0"/>
          </a:p>
          <a:p>
            <a:pPr lvl="3"/>
            <a:r>
              <a:rPr lang="en-US" dirty="0"/>
              <a:t>$ 6.7 Million to the BCA &amp; Courts for Expungements</a:t>
            </a:r>
          </a:p>
          <a:p>
            <a:pPr marL="914400" lvl="2" indent="0">
              <a:buNone/>
            </a:pPr>
            <a:endParaRPr lang="en-US" dirty="0"/>
          </a:p>
          <a:p>
            <a:pPr lvl="3"/>
            <a:r>
              <a:rPr lang="en-US" dirty="0"/>
              <a:t>$ 3 Million for “Office of Cannabis Management”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0CFE9-3181-AA4C-B36A-C2E3B23BD1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34FDA3-2B15-4C9C-B677-C441CD8315A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5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A71E4-3907-4B46-8B92-35C737E1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4600" dirty="0"/>
              <a:t>The Office of Cannabis Management</a:t>
            </a:r>
          </a:p>
        </p:txBody>
      </p:sp>
      <p:pic>
        <p:nvPicPr>
          <p:cNvPr id="6" name="Picture 5" descr="Outdoor warehouse">
            <a:extLst>
              <a:ext uri="{FF2B5EF4-FFF2-40B4-BE49-F238E27FC236}">
                <a16:creationId xmlns:a16="http://schemas.microsoft.com/office/drawing/2014/main" id="{FFB01A7C-50C6-2799-87DA-9A7F64ED1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7" r="3299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96128-F325-2042-8197-E01058BC0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u="sng" dirty="0">
                <a:hlinkClick r:id="rId3"/>
              </a:rPr>
              <a:t>https://cannabis.state.mn.us/</a:t>
            </a:r>
            <a:endParaRPr lang="en-US" sz="1900" u="sng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900" u="sng" dirty="0"/>
          </a:p>
          <a:p>
            <a:pPr mar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MN’s Newest Agency  -- The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Rulemaker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Licensing, Dispensaries and Social Equity Opportunities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latin typeface="Trade Gothic Next W01"/>
              </a:rPr>
              <a:t>Will oversee state’s </a:t>
            </a:r>
            <a:r>
              <a:rPr lang="en-US" sz="1900" b="0" i="0" dirty="0">
                <a:effectLst/>
                <a:latin typeface="Trade Gothic Next W01"/>
              </a:rPr>
              <a:t>various cannabis businesses:</a:t>
            </a:r>
          </a:p>
          <a:p>
            <a:pPr marL="457200" lvl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b="0" i="0" dirty="0">
                <a:effectLst/>
                <a:latin typeface="Trade Gothic Next W01"/>
              </a:rPr>
              <a:t>Cultivators </a:t>
            </a:r>
            <a:r>
              <a:rPr lang="en-US" sz="1900" b="0" i="0" dirty="0">
                <a:effectLst/>
                <a:latin typeface="Trade Gothic Next W01"/>
                <a:sym typeface="Wingdings" panose="05000000000000000000" pitchFamily="2" charset="2"/>
              </a:rPr>
              <a:t> </a:t>
            </a:r>
            <a:r>
              <a:rPr lang="en-US" sz="1900" b="0" i="0" dirty="0">
                <a:effectLst/>
                <a:latin typeface="Trade Gothic Next W01"/>
              </a:rPr>
              <a:t>Retailers </a:t>
            </a:r>
            <a:r>
              <a:rPr lang="en-US" sz="1900" b="0" i="0" dirty="0">
                <a:effectLst/>
                <a:latin typeface="Trade Gothic Next W01"/>
                <a:sym typeface="Wingdings" panose="05000000000000000000" pitchFamily="2" charset="2"/>
              </a:rPr>
              <a:t> </a:t>
            </a:r>
            <a:r>
              <a:rPr lang="en-US" sz="1900" b="0" i="0" dirty="0">
                <a:effectLst/>
                <a:latin typeface="Trade Gothic Next W01"/>
              </a:rPr>
              <a:t>cannabis microbusinesses </a:t>
            </a:r>
            <a:r>
              <a:rPr lang="en-US" sz="1900" b="0" i="0" dirty="0">
                <a:effectLst/>
                <a:latin typeface="Trade Gothic Next W01"/>
                <a:sym typeface="Wingdings" panose="05000000000000000000" pitchFamily="2" charset="2"/>
              </a:rPr>
              <a:t></a:t>
            </a:r>
            <a:endParaRPr lang="en-US" sz="1900" b="0" i="0" dirty="0">
              <a:effectLst/>
              <a:latin typeface="Trade Gothic Next W01"/>
            </a:endParaRPr>
          </a:p>
          <a:p>
            <a:pPr marL="457200" lvl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effectLst/>
                <a:latin typeface="Trade Gothic Next W01"/>
                <a:ea typeface="Calibri" panose="020F0502020204030204" pitchFamily="34" charset="0"/>
                <a:cs typeface="Times New Roman" panose="02020603050405020304" pitchFamily="18" charset="0"/>
              </a:rPr>
              <a:t>Prohibition on Vertical Integration of Businesses  -- </a:t>
            </a:r>
            <a:r>
              <a:rPr lang="en-US" sz="1900" u="sng" dirty="0">
                <a:effectLst/>
                <a:latin typeface="Trade Gothic Next W01"/>
                <a:ea typeface="Calibri" panose="020F0502020204030204" pitchFamily="34" charset="0"/>
                <a:cs typeface="Times New Roman" panose="02020603050405020304" pitchFamily="18" charset="0"/>
              </a:rPr>
              <a:t>similar to</a:t>
            </a:r>
            <a:r>
              <a:rPr lang="en-US" sz="1900" dirty="0">
                <a:effectLst/>
                <a:latin typeface="Trade Gothic Next W01"/>
                <a:ea typeface="Calibri" panose="020F0502020204030204" pitchFamily="34" charset="0"/>
                <a:cs typeface="Times New Roman" panose="02020603050405020304" pitchFamily="18" charset="0"/>
              </a:rPr>
              <a:t> regulation of alcohol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0CFE9-3181-AA4C-B36A-C2E3B23BD1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34FDA3-2B15-4C9C-B677-C441CD8315A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8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71032-12E1-D125-E6E4-31B5DC4F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517" y="365125"/>
            <a:ext cx="6613863" cy="180730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Dispensary Licensing Timeline</a:t>
            </a:r>
          </a:p>
        </p:txBody>
      </p:sp>
      <p:pic>
        <p:nvPicPr>
          <p:cNvPr id="27" name="Picture 5" descr="Magnifying glass showing decling performance">
            <a:extLst>
              <a:ext uri="{FF2B5EF4-FFF2-40B4-BE49-F238E27FC236}">
                <a16:creationId xmlns:a16="http://schemas.microsoft.com/office/drawing/2014/main" id="{1BF49AEA-D8F5-D4DC-1143-1ABDB9A79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1" r="3551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70CA782-7B8E-995B-BA3A-04737BA5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0" i="0" dirty="0">
                <a:effectLst/>
                <a:latin typeface="Trade Gothic Next W01"/>
              </a:rPr>
              <a:t>Depends on OCM and how long it takes to roll out the rules.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0" i="0" dirty="0">
              <a:effectLst/>
              <a:latin typeface="Trade Gothic Next W01"/>
            </a:endParaRPr>
          </a:p>
          <a:p>
            <a:pPr>
              <a:lnSpc>
                <a:spcPct val="90000"/>
              </a:lnSpc>
            </a:pPr>
            <a:r>
              <a:rPr lang="en-US" sz="2000" b="0" i="0" dirty="0">
                <a:effectLst/>
                <a:latin typeface="Trade Gothic Next W01"/>
              </a:rPr>
              <a:t>Anticipate at least 12-18 months from August 1, 2023 before OCM issues first licenses allowing retailers to open.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rade Gothic Next W01"/>
            </a:endParaRPr>
          </a:p>
          <a:p>
            <a:pPr>
              <a:lnSpc>
                <a:spcPct val="90000"/>
              </a:lnSpc>
            </a:pPr>
            <a:r>
              <a:rPr lang="en-US" sz="2000" b="0" i="0" dirty="0">
                <a:effectLst/>
                <a:latin typeface="Trade Gothic Next W01"/>
              </a:rPr>
              <a:t>Note: previous drafts of the law required 75% of the equity of all business entity license holders be owned by Minnesota entities, </a:t>
            </a:r>
          </a:p>
          <a:p>
            <a:pPr lvl="1">
              <a:lnSpc>
                <a:spcPct val="90000"/>
              </a:lnSpc>
            </a:pPr>
            <a:r>
              <a:rPr lang="en-US" b="0" i="0" dirty="0">
                <a:effectLst/>
                <a:latin typeface="Trade Gothic Next W01"/>
              </a:rPr>
              <a:t>Restriction was removed in conference committee.  Similar rule coming?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3C0CB-86EF-3EB4-8D98-869067B6A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34FDA3-2B15-4C9C-B677-C441CD8315A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A71E4-3907-4B46-8B92-35C737E1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Taxation on Sales of Marijuana in MN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0CFE9-3181-AA4C-B36A-C2E3B23BD1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34FDA3-2B15-4C9C-B677-C441CD8315A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42744FA2-95BB-5BD9-8EBC-29EDD256D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9830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48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0CEC6-0CD5-31F1-42A0-187C8081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dirty="0"/>
              <a:t>Social Equity &amp; </a:t>
            </a:r>
            <a:br>
              <a:rPr lang="en-US" dirty="0"/>
            </a:br>
            <a:r>
              <a:rPr lang="en-US" dirty="0"/>
              <a:t>The New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685A5-0D07-BDB7-29AC-474BB07EE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Seguoe"/>
              </a:rPr>
              <a:t>OCM mandated to form a “Division of Social Equity”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Seguoe"/>
              </a:rPr>
              <a:t>Primary aim of new law </a:t>
            </a:r>
            <a:r>
              <a:rPr lang="en-US" sz="1800" dirty="0">
                <a:latin typeface="Seguoe"/>
                <a:sym typeface="Wingdings" panose="05000000000000000000" pitchFamily="2" charset="2"/>
              </a:rPr>
              <a:t> </a:t>
            </a:r>
            <a:r>
              <a:rPr lang="en-US" sz="1800" dirty="0">
                <a:effectLst/>
                <a:latin typeface="Seguoe"/>
                <a:ea typeface="Times New Roman" panose="02020603050405020304" pitchFamily="18" charset="0"/>
              </a:rPr>
              <a:t>ensure those communities disproportionately impacted by marijuana prohibition benefit from the new industry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Seguoe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Seguoe"/>
                <a:ea typeface="Times New Roman" panose="02020603050405020304" pitchFamily="18" charset="0"/>
              </a:rPr>
              <a:t>ertain # of licenses set aside for businesses to </a:t>
            </a:r>
            <a:r>
              <a:rPr lang="en-US" sz="1800" dirty="0">
                <a:latin typeface="Seguoe"/>
                <a:ea typeface="Times New Roman" panose="02020603050405020304" pitchFamily="18" charset="0"/>
              </a:rPr>
              <a:t>be </a:t>
            </a:r>
            <a:r>
              <a:rPr lang="en-US" sz="1800" dirty="0">
                <a:effectLst/>
                <a:latin typeface="Seguoe"/>
                <a:ea typeface="Times New Roman" panose="02020603050405020304" pitchFamily="18" charset="0"/>
              </a:rPr>
              <a:t>owned by people from these communities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ffectLst/>
                <a:latin typeface="Seguoe"/>
                <a:ea typeface="Times New Roman" panose="02020603050405020304" pitchFamily="18" charset="0"/>
              </a:rPr>
              <a:t>E.g., Family members of individuals convicted of marijuana-related offenses; disabled vets; emerging farmers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>
              <a:effectLst/>
              <a:latin typeface="Seguoe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b="0" i="0" dirty="0">
                <a:effectLst/>
                <a:latin typeface="Seguoe"/>
              </a:rPr>
              <a:t>OCM to provide granting programs for eligible organizations and people as a path for state to invest in disproportionately impacted communities:</a:t>
            </a:r>
          </a:p>
          <a:p>
            <a:pPr lvl="2">
              <a:lnSpc>
                <a:spcPct val="90000"/>
              </a:lnSpc>
            </a:pPr>
            <a:r>
              <a:rPr lang="en-US" sz="1800" b="0" i="0" dirty="0" err="1">
                <a:effectLst/>
                <a:latin typeface="Seguoe"/>
              </a:rPr>
              <a:t>CanRenew</a:t>
            </a:r>
            <a:endParaRPr lang="en-US" sz="1800" b="0" i="0" dirty="0">
              <a:effectLst/>
              <a:latin typeface="Seguoe"/>
            </a:endParaRP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Seguoe"/>
              </a:rPr>
              <a:t>CanGrow</a:t>
            </a:r>
            <a:endParaRPr lang="en-US" sz="1800" dirty="0">
              <a:latin typeface="Seguoe"/>
            </a:endParaRP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Seguoe"/>
              </a:rPr>
              <a:t>CanStartup</a:t>
            </a:r>
            <a:endParaRPr lang="en-US" sz="1800" dirty="0">
              <a:latin typeface="Seguoe"/>
            </a:endParaRPr>
          </a:p>
        </p:txBody>
      </p:sp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20A38D0B-32F5-F580-FBF5-925538464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5" r="21053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35DE9-3ADE-D982-3A72-C42BCC26F2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34FDA3-2B15-4C9C-B677-C441CD8315A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4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534B7-D627-5CA2-D61F-6936C94D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Auto Expungements</a:t>
            </a:r>
          </a:p>
        </p:txBody>
      </p:sp>
      <p:pic>
        <p:nvPicPr>
          <p:cNvPr id="6" name="Picture 5" descr="Front steps and columns of a majestic city building">
            <a:extLst>
              <a:ext uri="{FF2B5EF4-FFF2-40B4-BE49-F238E27FC236}">
                <a16:creationId xmlns:a16="http://schemas.microsoft.com/office/drawing/2014/main" id="{5DFCA9CE-DF41-9671-75CE-5FE5CED28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59" r="2140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126A-BA78-E2B0-9183-36AB52D49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889413"/>
            <a:ext cx="4840010" cy="4330412"/>
          </a:xfrm>
        </p:spPr>
        <p:txBody>
          <a:bodyPr>
            <a:normAutofit/>
          </a:bodyPr>
          <a:lstStyle/>
          <a:p>
            <a:pPr fontAlgn="base"/>
            <a:r>
              <a:rPr lang="en-US" sz="2000" i="0" dirty="0">
                <a:effectLst/>
                <a:latin typeface="inherit"/>
              </a:rPr>
              <a:t>New Law </a:t>
            </a:r>
            <a:r>
              <a:rPr lang="en-US" sz="2000" i="0" dirty="0">
                <a:effectLst/>
                <a:latin typeface="inherit"/>
                <a:sym typeface="Wingdings" panose="05000000000000000000" pitchFamily="2" charset="2"/>
              </a:rPr>
              <a:t> </a:t>
            </a:r>
            <a:r>
              <a:rPr lang="en-US" sz="2000" i="0" dirty="0">
                <a:effectLst/>
                <a:latin typeface="inherit"/>
              </a:rPr>
              <a:t>emphasis on  Criminal Justice Reform</a:t>
            </a:r>
          </a:p>
          <a:p>
            <a:pPr fontAlgn="base"/>
            <a:endParaRPr lang="en-US" sz="2000" i="0" dirty="0">
              <a:effectLst/>
              <a:latin typeface="inherit"/>
            </a:endParaRPr>
          </a:p>
          <a:p>
            <a:pPr lvl="1" fontAlgn="base"/>
            <a:r>
              <a:rPr lang="en-US" sz="1600" i="1" dirty="0">
                <a:latin typeface="inherit"/>
              </a:rPr>
              <a:t>One of the more unique aspects of Minnesota’s law</a:t>
            </a:r>
          </a:p>
          <a:p>
            <a:pPr fontAlgn="base"/>
            <a:endParaRPr lang="en-US" sz="2000" i="1" dirty="0">
              <a:latin typeface="inherit"/>
            </a:endParaRPr>
          </a:p>
          <a:p>
            <a:pPr fontAlgn="base"/>
            <a:r>
              <a:rPr lang="en-US" sz="2000" b="0" i="0" dirty="0">
                <a:effectLst/>
                <a:latin typeface="Trade Gothic Next W01"/>
              </a:rPr>
              <a:t>Minor marijuana convictions will be expunged automatically </a:t>
            </a:r>
          </a:p>
          <a:p>
            <a:pPr fontAlgn="base"/>
            <a:endParaRPr lang="en-US" sz="2000" dirty="0">
              <a:latin typeface="Trade Gothic Next W01"/>
            </a:endParaRPr>
          </a:p>
          <a:p>
            <a:pPr fontAlgn="base"/>
            <a:r>
              <a:rPr lang="en-US" sz="2000" b="0" i="0" dirty="0">
                <a:effectLst/>
                <a:latin typeface="Trade Gothic Next W01"/>
              </a:rPr>
              <a:t>Serious offenses to be reviewed for potential expungement.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D8E4C-A797-E036-5177-BB25D99DD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34FDA3-2B15-4C9C-B677-C441CD8315A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3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3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EC473-6B6E-EDCD-E014-9EBF0BF4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Keep An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Eye Out for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Local Government Rules</a:t>
            </a:r>
          </a:p>
        </p:txBody>
      </p:sp>
      <p:sp>
        <p:nvSpPr>
          <p:cNvPr id="49" name="Arc 3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62E2DC2D-6098-46A6-0A0C-8D13179E2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fontAlgn="base"/>
            <a:r>
              <a:rPr lang="en-US" b="0" i="0" dirty="0">
                <a:effectLst/>
                <a:latin typeface="Trade Gothic Next W01"/>
              </a:rPr>
              <a:t>Permitted to adopt reasonable restrictions on the time, place and operation of a cannabis business. </a:t>
            </a:r>
          </a:p>
          <a:p>
            <a:pPr marL="0" indent="0" fontAlgn="base">
              <a:buNone/>
            </a:pPr>
            <a:endParaRPr lang="en-US" b="0" i="0" dirty="0">
              <a:effectLst/>
              <a:latin typeface="Trade Gothic Next W01"/>
            </a:endParaRPr>
          </a:p>
          <a:p>
            <a:pPr fontAlgn="base"/>
            <a:r>
              <a:rPr lang="en-US" dirty="0">
                <a:latin typeface="Trade Gothic Next W01"/>
              </a:rPr>
              <a:t>M</a:t>
            </a:r>
            <a:r>
              <a:rPr lang="en-US" b="0" i="0" dirty="0">
                <a:effectLst/>
                <a:latin typeface="Trade Gothic Next W01"/>
              </a:rPr>
              <a:t>ay prohibit operation of a cannabis business &lt; 1,000 feet of a school or &lt; 500 feet of a day care, residential treatment facility, playground, athletic field or other public park regularly used by minors.</a:t>
            </a:r>
          </a:p>
          <a:p>
            <a:pPr marL="0" indent="0" fontAlgn="base">
              <a:buNone/>
            </a:pPr>
            <a:endParaRPr lang="en-US" b="0" i="0" dirty="0">
              <a:effectLst/>
              <a:latin typeface="Trade Gothic Next W01"/>
            </a:endParaRPr>
          </a:p>
          <a:p>
            <a:pPr fontAlgn="base"/>
            <a:r>
              <a:rPr lang="en-US" b="0" i="0" dirty="0">
                <a:effectLst/>
                <a:latin typeface="Trade Gothic Next W01"/>
              </a:rPr>
              <a:t>Allowed to adop</a:t>
            </a:r>
            <a:r>
              <a:rPr lang="en-US" dirty="0">
                <a:latin typeface="Trade Gothic Next W01"/>
              </a:rPr>
              <a:t>t </a:t>
            </a:r>
            <a:r>
              <a:rPr lang="en-US" b="0" i="0" dirty="0">
                <a:effectLst/>
                <a:latin typeface="Trade Gothic Next W01"/>
              </a:rPr>
              <a:t>interim ordinance restricting or prohibiting operation of a cannabis business within its jurisdiction until January 1, 2025.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EFB77-CEDF-0FCB-744F-42AFD4FD84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34FDA3-2B15-4C9C-B677-C441CD8315A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7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9E756-8D2B-F3B9-787A-F68F4113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 fontScale="90000"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Anticipated Costs to the State </a:t>
            </a:r>
            <a:br>
              <a:rPr lang="en-US" sz="4600" dirty="0">
                <a:solidFill>
                  <a:srgbClr val="FFFFFF"/>
                </a:solidFill>
              </a:rPr>
            </a:br>
            <a:r>
              <a:rPr lang="en-US" sz="4600" dirty="0">
                <a:solidFill>
                  <a:srgbClr val="FFFFFF"/>
                </a:solidFill>
              </a:rPr>
              <a:t>FY2425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F3CBD-D466-CA28-E908-C2FB93B3D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en-US" sz="2200" dirty="0"/>
              <a:t>Breakdown of First Budgets : FY2425	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$40 Million to OCM for implementation</a:t>
            </a:r>
          </a:p>
          <a:p>
            <a:pPr marL="45720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$23 Million to Public Health Education &amp; Research re: Cannabis Use</a:t>
            </a:r>
          </a:p>
          <a:p>
            <a:pPr marL="45720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$22 Million for Public Safety  </a:t>
            </a:r>
          </a:p>
          <a:p>
            <a:pPr marL="45720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$12 Million to Courts for Criminal Reform/Expungements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62656-C863-8B8F-3319-16D81F8FBA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34FDA3-2B15-4C9C-B677-C441CD8315A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8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unlap Colors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8F734F"/>
      </a:accent1>
      <a:accent2>
        <a:srgbClr val="66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8F734F"/>
      </a:hlink>
      <a:folHlink>
        <a:srgbClr val="8F734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001662C6DA44EAC2408B6FA4CB773" ma:contentTypeVersion="2" ma:contentTypeDescription="Create a new document." ma:contentTypeScope="" ma:versionID="24edc433c7ddfaefa5a60d3a1dc5b903">
  <xsd:schema xmlns:xsd="http://www.w3.org/2001/XMLSchema" xmlns:xs="http://www.w3.org/2001/XMLSchema" xmlns:p="http://schemas.microsoft.com/office/2006/metadata/properties" xmlns:ns3="1ced665b-d5d8-4287-9638-b9efa9c4a35c" targetNamespace="http://schemas.microsoft.com/office/2006/metadata/properties" ma:root="true" ma:fieldsID="75352d255987a13f41f42da88782065d" ns3:_="">
    <xsd:import namespace="1ced665b-d5d8-4287-9638-b9efa9c4a3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d665b-d5d8-4287-9638-b9efa9c4a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C45606-5BD3-42F0-B705-03E133217C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ed665b-d5d8-4287-9638-b9efa9c4a3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07EB4F-0E43-469F-92F7-473BD54FE9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A19F2C-5987-4CB4-95DC-DF85F9370CF1}">
  <ds:schemaRefs>
    <ds:schemaRef ds:uri="http://purl.org/dc/terms/"/>
    <ds:schemaRef ds:uri="http://schemas.openxmlformats.org/package/2006/metadata/core-properties"/>
    <ds:schemaRef ds:uri="1ced665b-d5d8-4287-9638-b9efa9c4a35c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</TotalTime>
  <Words>657</Words>
  <Application>Microsoft Macintosh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inherit</vt:lpstr>
      <vt:lpstr>Segoe UI</vt:lpstr>
      <vt:lpstr>Seguoe</vt:lpstr>
      <vt:lpstr>Symbol</vt:lpstr>
      <vt:lpstr>Trade Gothic Next W01</vt:lpstr>
      <vt:lpstr>Wingdings</vt:lpstr>
      <vt:lpstr>Office Theme</vt:lpstr>
      <vt:lpstr>WINONA CHAMBER OF COMMERCE  THE NEW BUSINESS OF Recreational marijuana IN MINNESOTA </vt:lpstr>
      <vt:lpstr>Funding The New Recreational Marijuana Law</vt:lpstr>
      <vt:lpstr>The Office of Cannabis Management</vt:lpstr>
      <vt:lpstr>Dispensary Licensing Timeline</vt:lpstr>
      <vt:lpstr>Taxation on Sales of Marijuana in MN</vt:lpstr>
      <vt:lpstr>Social Equity &amp;  The New Law</vt:lpstr>
      <vt:lpstr>Auto Expungements</vt:lpstr>
      <vt:lpstr>Keep An  Eye Out for Local Government Rules</vt:lpstr>
      <vt:lpstr>Anticipated Costs to the State  FY2425</vt:lpstr>
      <vt:lpstr>Opportunities for Budding Businesses?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Straka</dc:creator>
  <cp:lastModifiedBy>Kateri Petry</cp:lastModifiedBy>
  <cp:revision>126</cp:revision>
  <cp:lastPrinted>2023-02-08T20:47:19Z</cp:lastPrinted>
  <dcterms:created xsi:type="dcterms:W3CDTF">2016-08-31T16:29:33Z</dcterms:created>
  <dcterms:modified xsi:type="dcterms:W3CDTF">2023-06-28T12:35:19Z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0x0101000BF001662C6DA44EAC2408B6FA4CB773</vt:lpwstr>
  </property>
</Properties>
</file>